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16"/>
  </p:notesMasterIdLst>
  <p:handoutMasterIdLst>
    <p:handoutMasterId r:id="rId17"/>
  </p:handoutMasterIdLst>
  <p:sldIdLst>
    <p:sldId id="256" r:id="rId2"/>
    <p:sldId id="286" r:id="rId3"/>
    <p:sldId id="273" r:id="rId4"/>
    <p:sldId id="274" r:id="rId5"/>
    <p:sldId id="284" r:id="rId6"/>
    <p:sldId id="278" r:id="rId7"/>
    <p:sldId id="282" r:id="rId8"/>
    <p:sldId id="283" r:id="rId9"/>
    <p:sldId id="285" r:id="rId10"/>
    <p:sldId id="280" r:id="rId11"/>
    <p:sldId id="277" r:id="rId12"/>
    <p:sldId id="276" r:id="rId13"/>
    <p:sldId id="287" r:id="rId14"/>
    <p:sldId id="271" r:id="rId1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6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861" autoAdjust="0"/>
  </p:normalViewPr>
  <p:slideViewPr>
    <p:cSldViewPr>
      <p:cViewPr varScale="1">
        <p:scale>
          <a:sx n="47" d="100"/>
          <a:sy n="47" d="100"/>
        </p:scale>
        <p:origin x="1116" y="54"/>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4986"/>
    </p:cViewPr>
  </p:sorterViewPr>
  <p:notesViewPr>
    <p:cSldViewPr>
      <p:cViewPr varScale="1">
        <p:scale>
          <a:sx n="75" d="100"/>
          <a:sy n="75" d="100"/>
        </p:scale>
        <p:origin x="196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6706A79E-314B-4CD7-8DCA-0AA4F2C96D96}" type="datetimeFigureOut">
              <a:rPr lang="en-US" smtClean="0"/>
              <a:t>4/5/2017</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A543DF8F-CF06-41B2-9C18-FE443B70881F}" type="slidenum">
              <a:rPr lang="en-US" smtClean="0"/>
              <a:t>‹#›</a:t>
            </a:fld>
            <a:endParaRPr lang="en-US" dirty="0"/>
          </a:p>
        </p:txBody>
      </p:sp>
    </p:spTree>
    <p:extLst>
      <p:ext uri="{BB962C8B-B14F-4D97-AF65-F5344CB8AC3E}">
        <p14:creationId xmlns:p14="http://schemas.microsoft.com/office/powerpoint/2010/main" val="3552157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idx="1"/>
          </p:nvPr>
        </p:nvSpPr>
        <p:spPr>
          <a:xfrm>
            <a:off x="4142962" y="1"/>
            <a:ext cx="3170583" cy="482027"/>
          </a:xfrm>
          <a:prstGeom prst="rect">
            <a:avLst/>
          </a:prstGeom>
        </p:spPr>
        <p:txBody>
          <a:bodyPr vert="horz" lIns="94851" tIns="47425" rIns="94851" bIns="47425" rtlCol="0"/>
          <a:lstStyle>
            <a:lvl1pPr algn="r">
              <a:defRPr sz="1200"/>
            </a:lvl1pPr>
          </a:lstStyle>
          <a:p>
            <a:fld id="{79E4BCFE-69F7-431E-87D6-7D569907F593}" type="datetimeFigureOut">
              <a:rPr lang="en-US" smtClean="0"/>
              <a:t>4/5/2017</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4851" tIns="47425" rIns="94851" bIns="47425" rtlCol="0" anchor="ctr"/>
          <a:lstStyle/>
          <a:p>
            <a:endParaRPr lang="en-US" dirty="0"/>
          </a:p>
        </p:txBody>
      </p:sp>
      <p:sp>
        <p:nvSpPr>
          <p:cNvPr id="5" name="Notes Placeholder 4"/>
          <p:cNvSpPr>
            <a:spLocks noGrp="1"/>
          </p:cNvSpPr>
          <p:nvPr>
            <p:ph type="body" sz="quarter" idx="3"/>
          </p:nvPr>
        </p:nvSpPr>
        <p:spPr>
          <a:xfrm>
            <a:off x="732183" y="4620250"/>
            <a:ext cx="5850835" cy="3780800"/>
          </a:xfrm>
          <a:prstGeom prst="rect">
            <a:avLst/>
          </a:prstGeom>
        </p:spPr>
        <p:txBody>
          <a:bodyPr vert="horz" lIns="94851" tIns="47425" rIns="94851" bIns="474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2962" y="9119173"/>
            <a:ext cx="3170583" cy="482027"/>
          </a:xfrm>
          <a:prstGeom prst="rect">
            <a:avLst/>
          </a:prstGeom>
        </p:spPr>
        <p:txBody>
          <a:bodyPr vert="horz" lIns="94851" tIns="47425" rIns="94851" bIns="47425" rtlCol="0" anchor="b"/>
          <a:lstStyle>
            <a:lvl1pPr algn="r">
              <a:defRPr sz="1200"/>
            </a:lvl1pPr>
          </a:lstStyle>
          <a:p>
            <a:fld id="{F1BD50E7-9BDF-42E1-A402-C864908204E5}" type="slidenum">
              <a:rPr lang="en-US" smtClean="0"/>
              <a:t>‹#›</a:t>
            </a:fld>
            <a:endParaRPr lang="en-US" dirty="0"/>
          </a:p>
        </p:txBody>
      </p:sp>
    </p:spTree>
    <p:extLst>
      <p:ext uri="{BB962C8B-B14F-4D97-AF65-F5344CB8AC3E}">
        <p14:creationId xmlns:p14="http://schemas.microsoft.com/office/powerpoint/2010/main" val="2910210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a:t>
            </a:r>
            <a:r>
              <a:rPr lang="en-US" b="1" dirty="0"/>
              <a:t>2 mins</a:t>
            </a:r>
            <a:endParaRPr lang="en-US" dirty="0"/>
          </a:p>
          <a:p>
            <a:pPr marL="177845" indent="-177845">
              <a:buFont typeface="Arial" panose="020B0604020202020204" pitchFamily="34" charset="0"/>
              <a:buChar char="•"/>
            </a:pPr>
            <a:r>
              <a:rPr lang="en-US" dirty="0"/>
              <a:t>Hello/Welcome…my name is …. Thank you for being here today/tonight for this new bystander intervention workshop entitled “Intervene”. </a:t>
            </a:r>
          </a:p>
          <a:p>
            <a:pPr marL="177845" indent="-177845" defTabSz="948507">
              <a:buFont typeface="Arial" panose="020B0604020202020204" pitchFamily="34" charset="0"/>
              <a:buChar char="•"/>
              <a:defRPr/>
            </a:pPr>
            <a:r>
              <a:rPr lang="en-US" dirty="0"/>
              <a:t>During our time together,  we are going to explore what it might mean to intervene when someone is in a difficult situation or may even be in danger. </a:t>
            </a:r>
          </a:p>
          <a:p>
            <a:pPr marL="177845" indent="-177845">
              <a:buFont typeface="Arial" panose="020B0604020202020204" pitchFamily="34" charset="0"/>
              <a:buChar char="•"/>
            </a:pPr>
            <a:r>
              <a:rPr lang="en-US" dirty="0"/>
              <a:t>As students, there are times when you may see something that doesn’t seem quite right. It might be obvious or it might be subtle. Sometimes intervening is simple. Sometimes it’s not. You may feel a little awkward but it doesn’t mean it’s not working. Your actions still have an impact; whether in the moment or down the road.</a:t>
            </a:r>
          </a:p>
          <a:p>
            <a:pPr marL="177845" indent="-177845">
              <a:buFont typeface="Arial" panose="020B0604020202020204" pitchFamily="34" charset="0"/>
              <a:buChar char="•"/>
            </a:pPr>
            <a:r>
              <a:rPr lang="en-US" dirty="0"/>
              <a:t>To begin, we are going to watch a set of 7 distinct scenarios in one film. As you watch, please pay attention to how the characters interact with each other as well as how the scenarios are similar and different from one other.</a:t>
            </a:r>
          </a:p>
          <a:p>
            <a:pPr marL="177845" indent="-177845">
              <a:buFont typeface="Arial" panose="020B0604020202020204" pitchFamily="34" charset="0"/>
              <a:buChar char="•"/>
            </a:pPr>
            <a:r>
              <a:rPr lang="en-US" dirty="0"/>
              <a:t>These scenarios are based on real experiences of undergraduate, graduate (and professional) students. Some of these situations occur with greater frequency than others. Like many on our campus, you may have witnessed, directly experienced, or intervened in one or more of these types of situations. </a:t>
            </a:r>
          </a:p>
          <a:p>
            <a:pPr marL="177845" indent="-177845">
              <a:buFont typeface="Arial" panose="020B0604020202020204" pitchFamily="34" charset="0"/>
              <a:buChar char="•"/>
            </a:pPr>
            <a:r>
              <a:rPr lang="en-US" dirty="0"/>
              <a:t>Any of these scenarios may hit close to home for some of us, so we will want to be mindful of this and respectful in the conversation we will have following the film.</a:t>
            </a:r>
          </a:p>
          <a:p>
            <a:pPr marL="177845" indent="-177845">
              <a:buFont typeface="Arial" panose="020B0604020202020204" pitchFamily="34" charset="0"/>
              <a:buChar char="•"/>
            </a:pPr>
            <a:r>
              <a:rPr lang="en-US" dirty="0"/>
              <a:t>During our discussion, please remember that each person’s perspective is valid. We are here to learn from each other, so I invite you to share from your own point of view and to listen for understanding to others. With that, let’s get right into the film. This is “Intervene”… </a:t>
            </a:r>
          </a:p>
          <a:p>
            <a:pPr marL="177845" indent="-177845">
              <a:buFont typeface="Arial" panose="020B0604020202020204" pitchFamily="34" charset="0"/>
              <a:buChar char="•"/>
            </a:pPr>
            <a:r>
              <a:rPr lang="en-US" b="1" dirty="0" smtClean="0"/>
              <a:t>Click on hyperlink to video: “Bystander Intervention Workshop” on slide </a:t>
            </a:r>
            <a:r>
              <a:rPr lang="en-US" b="1" dirty="0"/>
              <a:t>CHECK/TURN on CC’s - bottom right hand corner of video screen</a:t>
            </a:r>
          </a:p>
          <a:p>
            <a:endParaRPr lang="en-US" dirty="0"/>
          </a:p>
        </p:txBody>
      </p:sp>
      <p:sp>
        <p:nvSpPr>
          <p:cNvPr id="4" name="Slide Number Placeholder 3"/>
          <p:cNvSpPr>
            <a:spLocks noGrp="1"/>
          </p:cNvSpPr>
          <p:nvPr>
            <p:ph type="sldNum" sz="quarter" idx="10"/>
          </p:nvPr>
        </p:nvSpPr>
        <p:spPr/>
        <p:txBody>
          <a:bodyPr/>
          <a:lstStyle/>
          <a:p>
            <a:fld id="{F1BD50E7-9BDF-42E1-A402-C864908204E5}" type="slidenum">
              <a:rPr lang="en-US" smtClean="0"/>
              <a:t>1</a:t>
            </a:fld>
            <a:endParaRPr lang="en-US" dirty="0"/>
          </a:p>
        </p:txBody>
      </p:sp>
    </p:spTree>
    <p:extLst>
      <p:ext uri="{BB962C8B-B14F-4D97-AF65-F5344CB8AC3E}">
        <p14:creationId xmlns:p14="http://schemas.microsoft.com/office/powerpoint/2010/main" val="244546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Confidential</a:t>
            </a:r>
            <a:r>
              <a:rPr lang="en-US" baseline="0" dirty="0" smtClean="0"/>
              <a:t> and/or anonymous reporting: Read slide  </a:t>
            </a:r>
          </a:p>
          <a:p>
            <a:r>
              <a:rPr lang="en-US" baseline="0" dirty="0" smtClean="0"/>
              <a:t>Top left=caring community website where these three online reporting forms can be found; </a:t>
            </a:r>
          </a:p>
          <a:p>
            <a:r>
              <a:rPr lang="en-US" baseline="0" dirty="0" smtClean="0"/>
              <a:t>Top right= sexual misconduct reporting (sexual harassment, sexual assault, intimate partner violence)</a:t>
            </a:r>
          </a:p>
          <a:p>
            <a:r>
              <a:rPr lang="en-US" baseline="0" dirty="0" smtClean="0"/>
              <a:t>Bottom left = bias reporting</a:t>
            </a:r>
          </a:p>
          <a:p>
            <a:r>
              <a:rPr lang="en-US" baseline="0" dirty="0" smtClean="0"/>
              <a:t>Bottom right = hazing reporting</a:t>
            </a:r>
          </a:p>
          <a:p>
            <a:endParaRPr lang="en-US" i="1" baseline="0" dirty="0" smtClean="0"/>
          </a:p>
          <a:p>
            <a:pPr defTabSz="948507">
              <a:defRPr/>
            </a:pPr>
            <a:r>
              <a:rPr lang="en-US" i="1" dirty="0" smtClean="0"/>
              <a:t>Replace reporting images on slide with your institutions practices and policies</a:t>
            </a:r>
          </a:p>
          <a:p>
            <a:endParaRPr lang="en-US" dirty="0"/>
          </a:p>
        </p:txBody>
      </p:sp>
      <p:sp>
        <p:nvSpPr>
          <p:cNvPr id="4" name="Slide Number Placeholder 3"/>
          <p:cNvSpPr>
            <a:spLocks noGrp="1"/>
          </p:cNvSpPr>
          <p:nvPr>
            <p:ph type="sldNum" sz="quarter" idx="10"/>
          </p:nvPr>
        </p:nvSpPr>
        <p:spPr/>
        <p:txBody>
          <a:bodyPr/>
          <a:lstStyle/>
          <a:p>
            <a:fld id="{F1BD50E7-9BDF-42E1-A402-C864908204E5}" type="slidenum">
              <a:rPr lang="en-US" smtClean="0"/>
              <a:t>10</a:t>
            </a:fld>
            <a:endParaRPr lang="en-US" dirty="0"/>
          </a:p>
        </p:txBody>
      </p:sp>
    </p:spTree>
    <p:extLst>
      <p:ext uri="{BB962C8B-B14F-4D97-AF65-F5344CB8AC3E}">
        <p14:creationId xmlns:p14="http://schemas.microsoft.com/office/powerpoint/2010/main" val="2334005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Let’s just spend a moment considering the “cost of inaction”… </a:t>
            </a:r>
          </a:p>
          <a:p>
            <a:endParaRPr lang="en-US" b="1" i="1" dirty="0" smtClean="0"/>
          </a:p>
          <a:p>
            <a:r>
              <a:rPr lang="en-US" b="1" i="1" dirty="0" smtClean="0"/>
              <a:t>Read Slide and encourage response to the questions</a:t>
            </a:r>
            <a:endParaRPr lang="en-US" b="1" i="1" dirty="0"/>
          </a:p>
        </p:txBody>
      </p:sp>
      <p:sp>
        <p:nvSpPr>
          <p:cNvPr id="4" name="Slide Number Placeholder 3"/>
          <p:cNvSpPr>
            <a:spLocks noGrp="1"/>
          </p:cNvSpPr>
          <p:nvPr>
            <p:ph type="sldNum" sz="quarter" idx="10"/>
          </p:nvPr>
        </p:nvSpPr>
        <p:spPr/>
        <p:txBody>
          <a:bodyPr/>
          <a:lstStyle/>
          <a:p>
            <a:fld id="{F1BD50E7-9BDF-42E1-A402-C864908204E5}" type="slidenum">
              <a:rPr lang="en-US" smtClean="0"/>
              <a:t>11</a:t>
            </a:fld>
            <a:endParaRPr lang="en-US" dirty="0"/>
          </a:p>
        </p:txBody>
      </p:sp>
    </p:spTree>
    <p:extLst>
      <p:ext uri="{BB962C8B-B14F-4D97-AF65-F5344CB8AC3E}">
        <p14:creationId xmlns:p14="http://schemas.microsoft.com/office/powerpoint/2010/main" val="2801219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Remember</a:t>
            </a:r>
            <a:r>
              <a:rPr lang="en-US" b="1" baseline="0" dirty="0" smtClean="0"/>
              <a:t> being a pro-social bystander means…</a:t>
            </a:r>
          </a:p>
          <a:p>
            <a:endParaRPr lang="en-US" b="1" baseline="0" dirty="0" smtClean="0"/>
          </a:p>
          <a:p>
            <a:r>
              <a:rPr lang="en-US" b="1" baseline="0" dirty="0" smtClean="0"/>
              <a:t>Click for animations (4x) and read, ending with “We are all part of a community; You can make a difference by caring and intervening”</a:t>
            </a:r>
            <a:endParaRPr lang="en-US" b="1" dirty="0"/>
          </a:p>
        </p:txBody>
      </p:sp>
      <p:sp>
        <p:nvSpPr>
          <p:cNvPr id="4" name="Slide Number Placeholder 3"/>
          <p:cNvSpPr>
            <a:spLocks noGrp="1"/>
          </p:cNvSpPr>
          <p:nvPr>
            <p:ph type="sldNum" sz="quarter" idx="10"/>
          </p:nvPr>
        </p:nvSpPr>
        <p:spPr/>
        <p:txBody>
          <a:bodyPr/>
          <a:lstStyle/>
          <a:p>
            <a:fld id="{F1BD50E7-9BDF-42E1-A402-C864908204E5}" type="slidenum">
              <a:rPr lang="en-US" smtClean="0"/>
              <a:t>12</a:t>
            </a:fld>
            <a:endParaRPr lang="en-US" dirty="0"/>
          </a:p>
        </p:txBody>
      </p:sp>
    </p:spTree>
    <p:extLst>
      <p:ext uri="{BB962C8B-B14F-4D97-AF65-F5344CB8AC3E}">
        <p14:creationId xmlns:p14="http://schemas.microsoft.com/office/powerpoint/2010/main" val="1972145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r>
            <a:br>
              <a:rPr lang="en-US" baseline="0" dirty="0" smtClean="0"/>
            </a:br>
            <a:r>
              <a:rPr lang="en-US" baseline="0" dirty="0" smtClean="0"/>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F1BD50E7-9BDF-42E1-A402-C864908204E5}" type="slidenum">
              <a:rPr lang="en-US" smtClean="0"/>
              <a:t>13</a:t>
            </a:fld>
            <a:endParaRPr lang="en-US" dirty="0"/>
          </a:p>
        </p:txBody>
      </p:sp>
    </p:spTree>
    <p:extLst>
      <p:ext uri="{BB962C8B-B14F-4D97-AF65-F5344CB8AC3E}">
        <p14:creationId xmlns:p14="http://schemas.microsoft.com/office/powerpoint/2010/main" val="1534410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aseline="0" dirty="0" smtClean="0"/>
              <a:t>Facilitators: Please read the disclaimer on the slide above prior to facilitating this program. </a:t>
            </a:r>
          </a:p>
          <a:p>
            <a:r>
              <a:rPr lang="en-US" baseline="0" dirty="0" smtClean="0"/>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F1BD50E7-9BDF-42E1-A402-C864908204E5}" type="slidenum">
              <a:rPr lang="en-US" smtClean="0"/>
              <a:t>14</a:t>
            </a:fld>
            <a:endParaRPr lang="en-US" dirty="0"/>
          </a:p>
        </p:txBody>
      </p:sp>
    </p:spTree>
    <p:extLst>
      <p:ext uri="{BB962C8B-B14F-4D97-AF65-F5344CB8AC3E}">
        <p14:creationId xmlns:p14="http://schemas.microsoft.com/office/powerpoint/2010/main" val="2014164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just saw a lot, right? Let’s review the actual scenes.”</a:t>
            </a:r>
          </a:p>
          <a:p>
            <a:endParaRPr lang="en-US" dirty="0"/>
          </a:p>
          <a:p>
            <a:r>
              <a:rPr lang="en-US" dirty="0"/>
              <a:t>Recap the scenarios using the table on the slide. </a:t>
            </a:r>
          </a:p>
          <a:p>
            <a:endParaRPr lang="en-US" dirty="0"/>
          </a:p>
          <a:p>
            <a:r>
              <a:rPr lang="en-US" dirty="0"/>
              <a:t>“Turn to the person next to you and share your initial reaction, thought, feeling, idea, etc..” (1-1 ½ mins)</a:t>
            </a:r>
          </a:p>
          <a:p>
            <a:endParaRPr lang="en-US" dirty="0"/>
          </a:p>
          <a:p>
            <a:pPr marL="177845" indent="-177845" defTabSz="948507">
              <a:buFont typeface="Arial" panose="020B0604020202020204" pitchFamily="34" charset="0"/>
              <a:buChar char="•"/>
              <a:defRPr/>
            </a:pPr>
            <a:r>
              <a:rPr lang="en-US" dirty="0"/>
              <a:t>Let’s hear a few of your reactions: (</a:t>
            </a:r>
            <a:r>
              <a:rPr lang="en-US" b="1" dirty="0"/>
              <a:t>2 mins)</a:t>
            </a:r>
            <a:endParaRPr lang="en-US" dirty="0"/>
          </a:p>
          <a:p>
            <a:pPr marL="652099" lvl="1" indent="-177845">
              <a:buFont typeface="Arial" panose="020B0604020202020204" pitchFamily="34" charset="0"/>
              <a:buChar char="•"/>
            </a:pPr>
            <a:r>
              <a:rPr lang="en-US" dirty="0"/>
              <a:t>Who is willing to share with the whole group? </a:t>
            </a:r>
          </a:p>
          <a:p>
            <a:pPr marL="652099" lvl="1" indent="-177845">
              <a:buFont typeface="Arial" panose="020B0604020202020204" pitchFamily="34" charset="0"/>
              <a:buChar char="•"/>
            </a:pPr>
            <a:r>
              <a:rPr lang="en-US" dirty="0"/>
              <a:t>Are there others who had a similar reaction? Different reactions, comments?</a:t>
            </a:r>
            <a:endParaRPr lang="en-US" dirty="0"/>
          </a:p>
        </p:txBody>
      </p:sp>
      <p:sp>
        <p:nvSpPr>
          <p:cNvPr id="4" name="Slide Number Placeholder 3"/>
          <p:cNvSpPr>
            <a:spLocks noGrp="1"/>
          </p:cNvSpPr>
          <p:nvPr>
            <p:ph type="sldNum" sz="quarter" idx="10"/>
          </p:nvPr>
        </p:nvSpPr>
        <p:spPr/>
        <p:txBody>
          <a:bodyPr/>
          <a:lstStyle/>
          <a:p>
            <a:fld id="{F1BD50E7-9BDF-42E1-A402-C864908204E5}" type="slidenum">
              <a:rPr lang="en-US" smtClean="0"/>
              <a:t>2</a:t>
            </a:fld>
            <a:endParaRPr lang="en-US" dirty="0"/>
          </a:p>
        </p:txBody>
      </p:sp>
    </p:spTree>
    <p:extLst>
      <p:ext uri="{BB962C8B-B14F-4D97-AF65-F5344CB8AC3E}">
        <p14:creationId xmlns:p14="http://schemas.microsoft.com/office/powerpoint/2010/main" val="483463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Let’s talk</a:t>
            </a:r>
            <a:r>
              <a:rPr lang="en-US" b="1" baseline="0" dirty="0" smtClean="0"/>
              <a:t> for a minute about the signs of a problem</a:t>
            </a:r>
            <a:r>
              <a:rPr lang="en-US" baseline="0" dirty="0" smtClean="0"/>
              <a:t>: </a:t>
            </a:r>
            <a:r>
              <a:rPr lang="en-US" i="1" baseline="0" dirty="0" smtClean="0">
                <a:solidFill>
                  <a:srgbClr val="FF0000"/>
                </a:solidFill>
              </a:rPr>
              <a:t>(read first bullet on slide) After a few responses…</a:t>
            </a:r>
          </a:p>
          <a:p>
            <a:endParaRPr lang="en-US" baseline="0" dirty="0" smtClean="0"/>
          </a:p>
          <a:p>
            <a:r>
              <a:rPr lang="en-US" i="1" baseline="0" dirty="0" smtClean="0"/>
              <a:t>Go to the second bullet on slide (click for animation) and read: </a:t>
            </a:r>
            <a:r>
              <a:rPr lang="en-US" b="1" i="1" baseline="0" dirty="0" smtClean="0"/>
              <a:t>what can make it hard to tell</a:t>
            </a:r>
            <a:r>
              <a:rPr lang="en-US" i="1" baseline="0" dirty="0" smtClean="0"/>
              <a:t>… After a few responses…</a:t>
            </a:r>
            <a:endParaRPr lang="en-US" i="1" dirty="0" smtClean="0"/>
          </a:p>
          <a:p>
            <a:pPr lvl="1"/>
            <a:endParaRPr lang="en-US" dirty="0" smtClean="0"/>
          </a:p>
        </p:txBody>
      </p:sp>
      <p:sp>
        <p:nvSpPr>
          <p:cNvPr id="4" name="Slide Number Placeholder 3"/>
          <p:cNvSpPr>
            <a:spLocks noGrp="1"/>
          </p:cNvSpPr>
          <p:nvPr>
            <p:ph type="sldNum" sz="quarter" idx="10"/>
          </p:nvPr>
        </p:nvSpPr>
        <p:spPr/>
        <p:txBody>
          <a:bodyPr/>
          <a:lstStyle/>
          <a:p>
            <a:fld id="{F1BD50E7-9BDF-42E1-A402-C864908204E5}" type="slidenum">
              <a:rPr lang="en-US" smtClean="0"/>
              <a:t>3</a:t>
            </a:fld>
            <a:endParaRPr lang="en-US" dirty="0"/>
          </a:p>
        </p:txBody>
      </p:sp>
    </p:spTree>
    <p:extLst>
      <p:ext uri="{BB962C8B-B14F-4D97-AF65-F5344CB8AC3E}">
        <p14:creationId xmlns:p14="http://schemas.microsoft.com/office/powerpoint/2010/main" val="973250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When you’re a bystander</a:t>
            </a:r>
            <a:r>
              <a:rPr lang="en-US" b="1" baseline="0" dirty="0" smtClean="0"/>
              <a:t> in concerning </a:t>
            </a:r>
            <a:r>
              <a:rPr lang="en-US" b="1" dirty="0" smtClean="0"/>
              <a:t>situations, you may have lots of thoughts and feelings about what is happening. </a:t>
            </a:r>
          </a:p>
          <a:p>
            <a:endParaRPr lang="en-US" i="1" dirty="0" smtClean="0"/>
          </a:p>
          <a:p>
            <a:r>
              <a:rPr lang="en-US" b="1" i="1" dirty="0" smtClean="0"/>
              <a:t>Read 1</a:t>
            </a:r>
            <a:r>
              <a:rPr lang="en-US" b="1" i="1" baseline="30000" dirty="0" smtClean="0"/>
              <a:t>st</a:t>
            </a:r>
            <a:r>
              <a:rPr lang="en-US" b="1" i="1" dirty="0" smtClean="0"/>
              <a:t> bullet on slide:</a:t>
            </a:r>
            <a:r>
              <a:rPr lang="en-US" b="1" i="1" baseline="0" dirty="0" smtClean="0"/>
              <a:t> </a:t>
            </a:r>
            <a:r>
              <a:rPr lang="en-US" i="1" dirty="0" smtClean="0"/>
              <a:t>to what extent…</a:t>
            </a:r>
            <a:r>
              <a:rPr lang="en-US" i="1" baseline="0" dirty="0" smtClean="0"/>
              <a:t> </a:t>
            </a:r>
            <a:r>
              <a:rPr lang="en-US" b="1" i="1" baseline="0" dirty="0" smtClean="0"/>
              <a:t>Encourage discussion on sense of responsibility </a:t>
            </a:r>
            <a:r>
              <a:rPr lang="en-US" i="1" baseline="0" dirty="0" smtClean="0"/>
              <a:t>with a friend, acquaintance or stranger, as a member of the campus community.</a:t>
            </a:r>
            <a:endParaRPr lang="en-US" i="1" dirty="0" smtClean="0"/>
          </a:p>
          <a:p>
            <a:endParaRPr lang="en-US" dirty="0" smtClean="0"/>
          </a:p>
          <a:p>
            <a:r>
              <a:rPr lang="en-US" b="1" i="1" dirty="0" smtClean="0"/>
              <a:t>Go</a:t>
            </a:r>
            <a:r>
              <a:rPr lang="en-US" b="1" i="1" baseline="0" dirty="0" smtClean="0"/>
              <a:t> to 2</a:t>
            </a:r>
            <a:r>
              <a:rPr lang="en-US" b="1" i="1" baseline="30000" dirty="0" smtClean="0"/>
              <a:t>nd</a:t>
            </a:r>
            <a:r>
              <a:rPr lang="en-US" b="1" i="1" baseline="0" dirty="0" smtClean="0"/>
              <a:t> bullet on slide and read: </a:t>
            </a:r>
            <a:r>
              <a:rPr lang="en-US" baseline="0" dirty="0" smtClean="0"/>
              <a:t>What emotions… (worry about making it worse, saying the wrong thing, fear of being wrong about the situation, damaging the relationship, etc.)</a:t>
            </a:r>
          </a:p>
          <a:p>
            <a:endParaRPr lang="en-US" baseline="0" dirty="0" smtClean="0"/>
          </a:p>
          <a:p>
            <a:r>
              <a:rPr lang="en-US" baseline="0" dirty="0" smtClean="0"/>
              <a:t>[Might follow with: </a:t>
            </a:r>
            <a:r>
              <a:rPr lang="en-US" dirty="0" smtClean="0"/>
              <a:t>“Could you ever see yourself overcoming worry, fear, etc. in a situation to help a friend/ someone?”]</a:t>
            </a:r>
            <a:endParaRPr lang="en-US" dirty="0"/>
          </a:p>
        </p:txBody>
      </p:sp>
      <p:sp>
        <p:nvSpPr>
          <p:cNvPr id="4" name="Slide Number Placeholder 3"/>
          <p:cNvSpPr>
            <a:spLocks noGrp="1"/>
          </p:cNvSpPr>
          <p:nvPr>
            <p:ph type="sldNum" sz="quarter" idx="10"/>
          </p:nvPr>
        </p:nvSpPr>
        <p:spPr/>
        <p:txBody>
          <a:bodyPr/>
          <a:lstStyle/>
          <a:p>
            <a:fld id="{F1BD50E7-9BDF-42E1-A402-C864908204E5}" type="slidenum">
              <a:rPr lang="en-US" smtClean="0"/>
              <a:t>4</a:t>
            </a:fld>
            <a:endParaRPr lang="en-US" dirty="0"/>
          </a:p>
        </p:txBody>
      </p:sp>
    </p:spTree>
    <p:extLst>
      <p:ext uri="{BB962C8B-B14F-4D97-AF65-F5344CB8AC3E}">
        <p14:creationId xmlns:p14="http://schemas.microsoft.com/office/powerpoint/2010/main" val="3308380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1" dirty="0"/>
              <a:t>Let’s spend a minute longer on the </a:t>
            </a:r>
            <a:r>
              <a:rPr lang="en-US" b="1" dirty="0" smtClean="0"/>
              <a:t>Role of Relationship</a:t>
            </a:r>
            <a:r>
              <a:rPr lang="en-US" dirty="0" smtClean="0"/>
              <a:t>. </a:t>
            </a:r>
          </a:p>
          <a:p>
            <a:pPr marL="177845" indent="-177845" defTabSz="948507">
              <a:buFont typeface="Arial" panose="020B0604020202020204" pitchFamily="34" charset="0"/>
              <a:buChar char="•"/>
              <a:defRPr/>
            </a:pPr>
            <a:r>
              <a:rPr lang="en-US" dirty="0"/>
              <a:t>To what extent would </a:t>
            </a:r>
            <a:r>
              <a:rPr lang="en-US" b="1" i="1" dirty="0"/>
              <a:t>knowing the person </a:t>
            </a:r>
            <a:r>
              <a:rPr lang="en-US" dirty="0"/>
              <a:t>in need of help make it more or less likely that you might act? </a:t>
            </a:r>
          </a:p>
          <a:p>
            <a:pPr defTabSz="948507">
              <a:defRPr/>
            </a:pPr>
            <a:endParaRPr lang="en-US" dirty="0"/>
          </a:p>
          <a:p>
            <a:pPr defTabSz="948507">
              <a:defRPr/>
            </a:pPr>
            <a:r>
              <a:rPr lang="en-US" dirty="0"/>
              <a:t>And what about </a:t>
            </a:r>
            <a:r>
              <a:rPr lang="en-US" b="1" i="1" dirty="0"/>
              <a:t>hierarchy or </a:t>
            </a:r>
            <a:r>
              <a:rPr lang="en-US" b="1" i="1" dirty="0" smtClean="0"/>
              <a:t>power differences </a:t>
            </a:r>
            <a:r>
              <a:rPr lang="en-US" dirty="0" smtClean="0"/>
              <a:t>in the relationship? Maybe they are older than</a:t>
            </a:r>
            <a:r>
              <a:rPr lang="en-US" baseline="0" dirty="0" smtClean="0"/>
              <a:t> you or have “status” over you, like being the team captain or an officer in your student organization (sorority)</a:t>
            </a:r>
          </a:p>
          <a:p>
            <a:pPr defTabSz="948507">
              <a:defRPr/>
            </a:pPr>
            <a:endParaRPr lang="en-US" dirty="0" smtClean="0"/>
          </a:p>
          <a:p>
            <a:r>
              <a:rPr lang="en-US" b="1" dirty="0"/>
              <a:t>And is it easier or harder to take action depending on the type of situation?</a:t>
            </a:r>
            <a:r>
              <a:rPr lang="en-US" dirty="0"/>
              <a:t> (</a:t>
            </a:r>
            <a:r>
              <a:rPr lang="en-US" i="1" dirty="0"/>
              <a:t>Click for next animation)</a:t>
            </a:r>
          </a:p>
          <a:p>
            <a:endParaRPr lang="en-US" b="1" dirty="0"/>
          </a:p>
          <a:p>
            <a:endParaRPr lang="en-US" b="1" dirty="0"/>
          </a:p>
        </p:txBody>
      </p:sp>
      <p:sp>
        <p:nvSpPr>
          <p:cNvPr id="4" name="Slide Number Placeholder 3"/>
          <p:cNvSpPr>
            <a:spLocks noGrp="1"/>
          </p:cNvSpPr>
          <p:nvPr>
            <p:ph type="sldNum" sz="quarter" idx="10"/>
          </p:nvPr>
        </p:nvSpPr>
        <p:spPr/>
        <p:txBody>
          <a:bodyPr/>
          <a:lstStyle/>
          <a:p>
            <a:fld id="{F1BD50E7-9BDF-42E1-A402-C864908204E5}" type="slidenum">
              <a:rPr lang="en-US" smtClean="0"/>
              <a:t>5</a:t>
            </a:fld>
            <a:endParaRPr lang="en-US" dirty="0"/>
          </a:p>
        </p:txBody>
      </p:sp>
    </p:spTree>
    <p:extLst>
      <p:ext uri="{BB962C8B-B14F-4D97-AF65-F5344CB8AC3E}">
        <p14:creationId xmlns:p14="http://schemas.microsoft.com/office/powerpoint/2010/main" val="166606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“In the film, we saw the characters take action in many ways (which we’ve been discussing) both in urgent and non-urgent situations.”</a:t>
            </a:r>
          </a:p>
          <a:p>
            <a:endParaRPr lang="en-US" b="0" dirty="0" smtClean="0"/>
          </a:p>
          <a:p>
            <a:r>
              <a:rPr lang="en-US" b="1" dirty="0" smtClean="0"/>
              <a:t>Read slide:</a:t>
            </a:r>
          </a:p>
          <a:p>
            <a:r>
              <a:rPr lang="en-US" dirty="0" smtClean="0"/>
              <a:t>Non-urgent situations</a:t>
            </a:r>
          </a:p>
          <a:p>
            <a:pPr lvl="1"/>
            <a:r>
              <a:rPr lang="en-US" dirty="0" smtClean="0"/>
              <a:t>Listen (MH, IPV)</a:t>
            </a:r>
          </a:p>
          <a:p>
            <a:pPr lvl="1"/>
            <a:r>
              <a:rPr lang="en-US" dirty="0" smtClean="0"/>
              <a:t>Express concern (SA, Hazing, IPV)</a:t>
            </a:r>
          </a:p>
          <a:p>
            <a:pPr lvl="1"/>
            <a:r>
              <a:rPr lang="en-US" dirty="0" smtClean="0"/>
              <a:t>Describe what you observe (Hazing, MH)</a:t>
            </a:r>
          </a:p>
          <a:p>
            <a:pPr lvl="1"/>
            <a:r>
              <a:rPr lang="en-US" dirty="0" smtClean="0"/>
              <a:t>Offer support (Racial Bias,</a:t>
            </a:r>
            <a:r>
              <a:rPr lang="en-US" baseline="0" dirty="0" smtClean="0"/>
              <a:t> Gender Bias/ SH, IPV)</a:t>
            </a:r>
            <a:endParaRPr lang="en-US" dirty="0" smtClean="0"/>
          </a:p>
          <a:p>
            <a:pPr lvl="1"/>
            <a:r>
              <a:rPr lang="en-US" dirty="0" smtClean="0"/>
              <a:t>Connect to resources (MH, IPV)</a:t>
            </a:r>
          </a:p>
          <a:p>
            <a:pPr marL="379403" lvl="1"/>
            <a:endParaRPr lang="en-US" dirty="0" smtClean="0"/>
          </a:p>
          <a:p>
            <a:r>
              <a:rPr lang="en-US" dirty="0" smtClean="0"/>
              <a:t>Urgent/emergency situations</a:t>
            </a:r>
          </a:p>
          <a:p>
            <a:pPr lvl="1"/>
            <a:r>
              <a:rPr lang="en-US" dirty="0" smtClean="0"/>
              <a:t>Don’t assume others will act (All)</a:t>
            </a:r>
          </a:p>
          <a:p>
            <a:pPr lvl="1"/>
            <a:r>
              <a:rPr lang="en-US" dirty="0" smtClean="0"/>
              <a:t>Act with others if possible (SA, Gender Bias/SH, Alcohol</a:t>
            </a:r>
            <a:r>
              <a:rPr lang="en-US" baseline="0" dirty="0" smtClean="0"/>
              <a:t> Emergency)</a:t>
            </a:r>
            <a:endParaRPr lang="en-US" dirty="0" smtClean="0"/>
          </a:p>
          <a:p>
            <a:pPr lvl="1"/>
            <a:r>
              <a:rPr lang="en-US" dirty="0" smtClean="0"/>
              <a:t>Be direct or distract (SA)</a:t>
            </a:r>
          </a:p>
          <a:p>
            <a:pPr lvl="1"/>
            <a:r>
              <a:rPr lang="en-US" dirty="0" smtClean="0"/>
              <a:t>Call for help (Alcohol Emergency)</a:t>
            </a:r>
          </a:p>
          <a:p>
            <a:pPr lvl="1"/>
            <a:endParaRPr lang="en-US" dirty="0" smtClean="0"/>
          </a:p>
          <a:p>
            <a:r>
              <a:rPr lang="en-US" dirty="0" smtClean="0"/>
              <a:t>Which of the situations would you consider to be urgent or emergency?</a:t>
            </a:r>
            <a:r>
              <a:rPr lang="en-US" baseline="0" dirty="0" smtClean="0"/>
              <a:t> </a:t>
            </a:r>
            <a:r>
              <a:rPr lang="en-US" b="1" baseline="0" dirty="0" smtClean="0"/>
              <a:t>What made that alcohol situation an emergency?</a:t>
            </a:r>
            <a:r>
              <a:rPr lang="en-US" b="0" baseline="0" dirty="0" smtClean="0"/>
              <a:t>(</a:t>
            </a:r>
            <a:r>
              <a:rPr lang="en-US" dirty="0" smtClean="0"/>
              <a:t>Ask</a:t>
            </a:r>
            <a:r>
              <a:rPr lang="en-US" baseline="0" dirty="0" smtClean="0"/>
              <a:t> group for signs of alcohol poisoning, and fill in the gaps. Go to next slide) </a:t>
            </a:r>
          </a:p>
          <a:p>
            <a:endParaRPr lang="en-US" baseline="0" dirty="0" smtClean="0"/>
          </a:p>
          <a:p>
            <a:pPr defTabSz="948507">
              <a:defRPr/>
            </a:pPr>
            <a:r>
              <a:rPr lang="en-US" dirty="0" smtClean="0"/>
              <a:t>[</a:t>
            </a:r>
            <a:r>
              <a:rPr lang="en-US" b="1" dirty="0" smtClean="0"/>
              <a:t>They might</a:t>
            </a:r>
            <a:r>
              <a:rPr lang="en-US" b="1" baseline="0" dirty="0" smtClean="0"/>
              <a:t> say, the potential sexual assault</a:t>
            </a:r>
            <a:r>
              <a:rPr lang="en-US" baseline="0" dirty="0" smtClean="0"/>
              <a:t>… if so, we might say something like “yes, this could have ended up being an emergency, but at this stage it was at least an urgent situation and it’s really good the friends acted quickly. There was another scenario however that was already at the life or death, emergency stage. Which one was that?”]</a:t>
            </a:r>
            <a:endParaRPr lang="en-US" dirty="0" smtClean="0"/>
          </a:p>
          <a:p>
            <a:endParaRPr lang="en-US" dirty="0" smtClean="0"/>
          </a:p>
          <a:p>
            <a:pPr lvl="1"/>
            <a:endParaRPr lang="en-US" dirty="0"/>
          </a:p>
        </p:txBody>
      </p:sp>
      <p:sp>
        <p:nvSpPr>
          <p:cNvPr id="4" name="Slide Number Placeholder 3"/>
          <p:cNvSpPr>
            <a:spLocks noGrp="1"/>
          </p:cNvSpPr>
          <p:nvPr>
            <p:ph type="sldNum" sz="quarter" idx="10"/>
          </p:nvPr>
        </p:nvSpPr>
        <p:spPr/>
        <p:txBody>
          <a:bodyPr/>
          <a:lstStyle/>
          <a:p>
            <a:fld id="{F1BD50E7-9BDF-42E1-A402-C864908204E5}" type="slidenum">
              <a:rPr lang="en-US" smtClean="0"/>
              <a:t>6</a:t>
            </a:fld>
            <a:endParaRPr lang="en-US" dirty="0"/>
          </a:p>
        </p:txBody>
      </p:sp>
    </p:spTree>
    <p:extLst>
      <p:ext uri="{BB962C8B-B14F-4D97-AF65-F5344CB8AC3E}">
        <p14:creationId xmlns:p14="http://schemas.microsoft.com/office/powerpoint/2010/main" val="1339439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One way to remember the signs of alcohol poisoning: the ABCDs</a:t>
            </a:r>
          </a:p>
          <a:p>
            <a:endParaRPr lang="en-US" dirty="0" smtClean="0"/>
          </a:p>
          <a:p>
            <a:r>
              <a:rPr lang="en-US" b="1" baseline="0" dirty="0" smtClean="0"/>
              <a:t>Read slide</a:t>
            </a:r>
            <a:endParaRPr lang="en-US" b="1" dirty="0"/>
          </a:p>
        </p:txBody>
      </p:sp>
      <p:sp>
        <p:nvSpPr>
          <p:cNvPr id="4" name="Slide Number Placeholder 3"/>
          <p:cNvSpPr>
            <a:spLocks noGrp="1"/>
          </p:cNvSpPr>
          <p:nvPr>
            <p:ph type="sldNum" sz="quarter" idx="10"/>
          </p:nvPr>
        </p:nvSpPr>
        <p:spPr/>
        <p:txBody>
          <a:bodyPr/>
          <a:lstStyle/>
          <a:p>
            <a:fld id="{254C4F13-BC5F-47B8-A650-D0F04BF11B34}" type="slidenum">
              <a:rPr lang="en-US" smtClean="0"/>
              <a:pPr/>
              <a:t>7</a:t>
            </a:fld>
            <a:endParaRPr lang="en-US" dirty="0"/>
          </a:p>
        </p:txBody>
      </p:sp>
    </p:spTree>
    <p:extLst>
      <p:ext uri="{BB962C8B-B14F-4D97-AF65-F5344CB8AC3E}">
        <p14:creationId xmlns:p14="http://schemas.microsoft.com/office/powerpoint/2010/main" val="3141864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Once you recognize the signs of an alcohol</a:t>
            </a:r>
            <a:r>
              <a:rPr lang="en-US" b="1" baseline="0" dirty="0" smtClean="0"/>
              <a:t> or other drug emergency, this is what needs to happen: read the slide</a:t>
            </a:r>
            <a:endParaRPr lang="en-US" b="1" dirty="0" smtClean="0"/>
          </a:p>
          <a:p>
            <a:endParaRPr lang="en-US" dirty="0" smtClean="0"/>
          </a:p>
          <a:p>
            <a:r>
              <a:rPr lang="en-US" dirty="0" smtClean="0"/>
              <a:t>Replace bulleted info on slide with your institutions practices and policies</a:t>
            </a:r>
            <a:endParaRPr lang="en-US" dirty="0"/>
          </a:p>
        </p:txBody>
      </p:sp>
      <p:sp>
        <p:nvSpPr>
          <p:cNvPr id="4" name="Slide Number Placeholder 3"/>
          <p:cNvSpPr>
            <a:spLocks noGrp="1"/>
          </p:cNvSpPr>
          <p:nvPr>
            <p:ph type="sldNum" sz="quarter" idx="10"/>
          </p:nvPr>
        </p:nvSpPr>
        <p:spPr/>
        <p:txBody>
          <a:bodyPr/>
          <a:lstStyle/>
          <a:p>
            <a:fld id="{F1BD50E7-9BDF-42E1-A402-C864908204E5}" type="slidenum">
              <a:rPr lang="en-US" smtClean="0"/>
              <a:t>8</a:t>
            </a:fld>
            <a:endParaRPr lang="en-US" dirty="0"/>
          </a:p>
        </p:txBody>
      </p:sp>
    </p:spTree>
    <p:extLst>
      <p:ext uri="{BB962C8B-B14F-4D97-AF65-F5344CB8AC3E}">
        <p14:creationId xmlns:p14="http://schemas.microsoft.com/office/powerpoint/2010/main" val="2641986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slide… then say “We</a:t>
            </a:r>
            <a:r>
              <a:rPr lang="en-US" b="1" baseline="0" dirty="0" smtClean="0"/>
              <a:t> saw this in the alcohol emergency scenario where people just walked over the person passed out on the floor for awhile, acting as if nothing was wrong or out of the ordinary.”</a:t>
            </a:r>
          </a:p>
          <a:p>
            <a:endParaRPr lang="en-US" b="1" baseline="0" dirty="0" smtClean="0"/>
          </a:p>
          <a:p>
            <a:r>
              <a:rPr lang="en-US" b="1" baseline="0" dirty="0" smtClean="0"/>
              <a:t>Follow with: “Have you ever seen this(alcohol emergency) at a party?”  “What over behaviors have you noticed that get camouflaged here on our campus?” </a:t>
            </a:r>
            <a:r>
              <a:rPr lang="en-US" b="0" baseline="0" dirty="0" smtClean="0"/>
              <a:t>(</a:t>
            </a:r>
            <a:r>
              <a:rPr lang="en-US" baseline="0" dirty="0" smtClean="0"/>
              <a:t>Offensive comments or jokes– racial, sexist, homophobic, anti-Semitic; Drunk hooking-up; “Minor” hazing. Language contributes to the camouflage too - “that’s so retarded” and “I raped that test”. Can you think of others?)</a:t>
            </a:r>
          </a:p>
          <a:p>
            <a:endParaRPr lang="en-US" baseline="0" dirty="0" smtClean="0"/>
          </a:p>
          <a:p>
            <a:r>
              <a:rPr lang="en-US" b="1" baseline="0" dirty="0" smtClean="0"/>
              <a:t>As a community, we can begin to remove the camouflage by directly addressing these problematic and high risk behaviors when they occur. This can create new campus norms.</a:t>
            </a:r>
            <a:endParaRPr lang="en-US" b="1" dirty="0"/>
          </a:p>
        </p:txBody>
      </p:sp>
      <p:sp>
        <p:nvSpPr>
          <p:cNvPr id="4" name="Slide Number Placeholder 3"/>
          <p:cNvSpPr>
            <a:spLocks noGrp="1"/>
          </p:cNvSpPr>
          <p:nvPr>
            <p:ph type="sldNum" sz="quarter" idx="10"/>
          </p:nvPr>
        </p:nvSpPr>
        <p:spPr/>
        <p:txBody>
          <a:bodyPr/>
          <a:lstStyle/>
          <a:p>
            <a:fld id="{F1BD50E7-9BDF-42E1-A402-C864908204E5}" type="slidenum">
              <a:rPr lang="en-US" smtClean="0"/>
              <a:t>9</a:t>
            </a:fld>
            <a:endParaRPr lang="en-US" dirty="0"/>
          </a:p>
        </p:txBody>
      </p:sp>
    </p:spTree>
    <p:extLst>
      <p:ext uri="{BB962C8B-B14F-4D97-AF65-F5344CB8AC3E}">
        <p14:creationId xmlns:p14="http://schemas.microsoft.com/office/powerpoint/2010/main" val="23350171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extLst>
                <a:ext uri="{28A0092B-C50C-407E-A947-70E740481C1C}">
                  <a14:useLocalDpi xmlns:a14="http://schemas.microsoft.com/office/drawing/2010/main" val="0"/>
                </a:ext>
              </a:extLst>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E13B8F4-81D0-4A88-B994-6DD7BB998E01}" type="datetime1">
              <a:rPr lang="en-US" smtClean="0"/>
              <a:t>4/5/2017</a:t>
            </a:fld>
            <a:endParaRPr lang="en-US" dirty="0"/>
          </a:p>
        </p:txBody>
      </p:sp>
      <p:sp>
        <p:nvSpPr>
          <p:cNvPr id="5" name="Footer Placeholder 4"/>
          <p:cNvSpPr>
            <a:spLocks noGrp="1"/>
          </p:cNvSpPr>
          <p:nvPr>
            <p:ph type="ftr" sz="quarter" idx="11"/>
          </p:nvPr>
        </p:nvSpPr>
        <p:spPr>
          <a:xfrm>
            <a:off x="1174044" y="5357592"/>
            <a:ext cx="5034845" cy="365125"/>
          </a:xfrm>
        </p:spPr>
        <p:txBody>
          <a:bodyPr/>
          <a:lstStyle/>
          <a:p>
            <a:r>
              <a:rPr lang="en-US" smtClean="0"/>
              <a:t>Cornell University 2017</a:t>
            </a:r>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1613B4BF-F3A3-4B04-9E53-7BA7025A4B6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B65544-FF4E-4E33-8F1B-C7B2EE379834}" type="datetime1">
              <a:rPr lang="en-US" smtClean="0"/>
              <a:t>4/5/2017</a:t>
            </a:fld>
            <a:endParaRPr lang="en-US" dirty="0"/>
          </a:p>
        </p:txBody>
      </p:sp>
      <p:sp>
        <p:nvSpPr>
          <p:cNvPr id="5" name="Footer Placeholder 4"/>
          <p:cNvSpPr>
            <a:spLocks noGrp="1"/>
          </p:cNvSpPr>
          <p:nvPr>
            <p:ph type="ftr" sz="quarter" idx="11"/>
          </p:nvPr>
        </p:nvSpPr>
        <p:spPr/>
        <p:txBody>
          <a:bodyPr/>
          <a:lstStyle/>
          <a:p>
            <a:r>
              <a:rPr lang="en-US" smtClean="0"/>
              <a:t>Cornell University 2017</a:t>
            </a:r>
            <a:endParaRPr lang="en-US" dirty="0"/>
          </a:p>
        </p:txBody>
      </p:sp>
      <p:sp>
        <p:nvSpPr>
          <p:cNvPr id="6" name="Slide Number Placeholder 5"/>
          <p:cNvSpPr>
            <a:spLocks noGrp="1"/>
          </p:cNvSpPr>
          <p:nvPr>
            <p:ph type="sldNum" sz="quarter" idx="12"/>
          </p:nvPr>
        </p:nvSpPr>
        <p:spPr/>
        <p:txBody>
          <a:bodyPr/>
          <a:lstStyle/>
          <a:p>
            <a:fld id="{1613B4BF-F3A3-4B04-9E53-7BA7025A4B6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B0363-A8C9-4FDF-BCB0-105DB7761F5A}" type="datetime1">
              <a:rPr lang="en-US" smtClean="0"/>
              <a:t>4/5/2017</a:t>
            </a:fld>
            <a:endParaRPr lang="en-US" dirty="0"/>
          </a:p>
        </p:txBody>
      </p:sp>
      <p:sp>
        <p:nvSpPr>
          <p:cNvPr id="5" name="Footer Placeholder 4"/>
          <p:cNvSpPr>
            <a:spLocks noGrp="1"/>
          </p:cNvSpPr>
          <p:nvPr>
            <p:ph type="ftr" sz="quarter" idx="11"/>
          </p:nvPr>
        </p:nvSpPr>
        <p:spPr/>
        <p:txBody>
          <a:bodyPr/>
          <a:lstStyle/>
          <a:p>
            <a:r>
              <a:rPr lang="en-US" smtClean="0"/>
              <a:t>Cornell University 2017</a:t>
            </a:r>
            <a:endParaRPr lang="en-US" dirty="0"/>
          </a:p>
        </p:txBody>
      </p:sp>
      <p:sp>
        <p:nvSpPr>
          <p:cNvPr id="6" name="Slide Number Placeholder 5"/>
          <p:cNvSpPr>
            <a:spLocks noGrp="1"/>
          </p:cNvSpPr>
          <p:nvPr>
            <p:ph type="sldNum" sz="quarter" idx="12"/>
          </p:nvPr>
        </p:nvSpPr>
        <p:spPr/>
        <p:txBody>
          <a:bodyPr/>
          <a:lstStyle/>
          <a:p>
            <a:fld id="{1613B4BF-F3A3-4B04-9E53-7BA7025A4B6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1EA68F-BB06-4784-A332-29DF79215357}" type="datetime1">
              <a:rPr lang="en-US" smtClean="0"/>
              <a:t>4/5/2017</a:t>
            </a:fld>
            <a:endParaRPr lang="en-US" dirty="0"/>
          </a:p>
        </p:txBody>
      </p:sp>
      <p:sp>
        <p:nvSpPr>
          <p:cNvPr id="5" name="Footer Placeholder 4"/>
          <p:cNvSpPr>
            <a:spLocks noGrp="1"/>
          </p:cNvSpPr>
          <p:nvPr>
            <p:ph type="ftr" sz="quarter" idx="11"/>
          </p:nvPr>
        </p:nvSpPr>
        <p:spPr/>
        <p:txBody>
          <a:bodyPr/>
          <a:lstStyle/>
          <a:p>
            <a:r>
              <a:rPr lang="en-US" smtClean="0"/>
              <a:t>Cornell University 2017</a:t>
            </a:r>
            <a:endParaRPr lang="en-US" dirty="0"/>
          </a:p>
        </p:txBody>
      </p:sp>
      <p:sp>
        <p:nvSpPr>
          <p:cNvPr id="6" name="Slide Number Placeholder 5"/>
          <p:cNvSpPr>
            <a:spLocks noGrp="1"/>
          </p:cNvSpPr>
          <p:nvPr>
            <p:ph type="sldNum" sz="quarter" idx="12"/>
          </p:nvPr>
        </p:nvSpPr>
        <p:spPr/>
        <p:txBody>
          <a:bodyPr/>
          <a:lstStyle/>
          <a:p>
            <a:fld id="{1613B4BF-F3A3-4B04-9E53-7BA7025A4B6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870781-B540-4D29-A958-4083759699BD}" type="datetime1">
              <a:rPr lang="en-US" smtClean="0"/>
              <a:t>4/5/2017</a:t>
            </a:fld>
            <a:endParaRPr lang="en-US" dirty="0"/>
          </a:p>
        </p:txBody>
      </p:sp>
      <p:sp>
        <p:nvSpPr>
          <p:cNvPr id="5" name="Footer Placeholder 4"/>
          <p:cNvSpPr>
            <a:spLocks noGrp="1"/>
          </p:cNvSpPr>
          <p:nvPr>
            <p:ph type="ftr" sz="quarter" idx="11"/>
          </p:nvPr>
        </p:nvSpPr>
        <p:spPr/>
        <p:txBody>
          <a:bodyPr/>
          <a:lstStyle/>
          <a:p>
            <a:r>
              <a:rPr lang="en-US" smtClean="0"/>
              <a:t>Cornell University 2017</a:t>
            </a:r>
            <a:endParaRPr lang="en-US" dirty="0"/>
          </a:p>
        </p:txBody>
      </p:sp>
      <p:sp>
        <p:nvSpPr>
          <p:cNvPr id="6" name="Slide Number Placeholder 5"/>
          <p:cNvSpPr>
            <a:spLocks noGrp="1"/>
          </p:cNvSpPr>
          <p:nvPr>
            <p:ph type="sldNum" sz="quarter" idx="12"/>
          </p:nvPr>
        </p:nvSpPr>
        <p:spPr/>
        <p:txBody>
          <a:bodyPr/>
          <a:lstStyle/>
          <a:p>
            <a:fld id="{1613B4BF-F3A3-4B04-9E53-7BA7025A4B6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3671275-AC57-45E7-9F28-B5C211AA7E18}" type="datetime1">
              <a:rPr lang="en-US" smtClean="0"/>
              <a:t>4/5/2017</a:t>
            </a:fld>
            <a:endParaRPr lang="en-US" dirty="0"/>
          </a:p>
        </p:txBody>
      </p:sp>
      <p:sp>
        <p:nvSpPr>
          <p:cNvPr id="6" name="Footer Placeholder 5"/>
          <p:cNvSpPr>
            <a:spLocks noGrp="1"/>
          </p:cNvSpPr>
          <p:nvPr>
            <p:ph type="ftr" sz="quarter" idx="11"/>
          </p:nvPr>
        </p:nvSpPr>
        <p:spPr/>
        <p:txBody>
          <a:bodyPr/>
          <a:lstStyle/>
          <a:p>
            <a:r>
              <a:rPr lang="en-US" smtClean="0"/>
              <a:t>Cornell University 2017</a:t>
            </a:r>
            <a:endParaRPr lang="en-US" dirty="0"/>
          </a:p>
        </p:txBody>
      </p:sp>
      <p:sp>
        <p:nvSpPr>
          <p:cNvPr id="7" name="Slide Number Placeholder 6"/>
          <p:cNvSpPr>
            <a:spLocks noGrp="1"/>
          </p:cNvSpPr>
          <p:nvPr>
            <p:ph type="sldNum" sz="quarter" idx="12"/>
          </p:nvPr>
        </p:nvSpPr>
        <p:spPr/>
        <p:txBody>
          <a:bodyPr/>
          <a:lstStyle/>
          <a:p>
            <a:fld id="{1613B4BF-F3A3-4B04-9E53-7BA7025A4B65}" type="slidenum">
              <a:rPr lang="en-US" smtClean="0"/>
              <a:t>‹#›</a:t>
            </a:fld>
            <a:endParaRPr lang="en-US" dirty="0"/>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26C0890-C4CC-4493-99F6-3FFDF855C513}" type="datetime1">
              <a:rPr lang="en-US" smtClean="0"/>
              <a:t>4/5/2017</a:t>
            </a:fld>
            <a:endParaRPr lang="en-US" dirty="0"/>
          </a:p>
        </p:txBody>
      </p:sp>
      <p:sp>
        <p:nvSpPr>
          <p:cNvPr id="8" name="Footer Placeholder 7"/>
          <p:cNvSpPr>
            <a:spLocks noGrp="1"/>
          </p:cNvSpPr>
          <p:nvPr>
            <p:ph type="ftr" sz="quarter" idx="11"/>
          </p:nvPr>
        </p:nvSpPr>
        <p:spPr/>
        <p:txBody>
          <a:bodyPr/>
          <a:lstStyle/>
          <a:p>
            <a:r>
              <a:rPr lang="en-US" smtClean="0"/>
              <a:t>Cornell University 2017</a:t>
            </a:r>
            <a:endParaRPr lang="en-US" dirty="0"/>
          </a:p>
        </p:txBody>
      </p:sp>
      <p:sp>
        <p:nvSpPr>
          <p:cNvPr id="9" name="Slide Number Placeholder 8"/>
          <p:cNvSpPr>
            <a:spLocks noGrp="1"/>
          </p:cNvSpPr>
          <p:nvPr>
            <p:ph type="sldNum" sz="quarter" idx="12"/>
          </p:nvPr>
        </p:nvSpPr>
        <p:spPr/>
        <p:txBody>
          <a:bodyPr/>
          <a:lstStyle/>
          <a:p>
            <a:fld id="{1613B4BF-F3A3-4B04-9E53-7BA7025A4B65}" type="slidenum">
              <a:rPr lang="en-US" smtClean="0"/>
              <a:t>‹#›</a:t>
            </a:fld>
            <a:endParaRPr lang="en-US" dirty="0"/>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AA847A-4673-4A92-9CF9-363794FA3BE4}" type="datetime1">
              <a:rPr lang="en-US" smtClean="0"/>
              <a:t>4/5/2017</a:t>
            </a:fld>
            <a:endParaRPr lang="en-US" dirty="0"/>
          </a:p>
        </p:txBody>
      </p:sp>
      <p:sp>
        <p:nvSpPr>
          <p:cNvPr id="4" name="Footer Placeholder 3"/>
          <p:cNvSpPr>
            <a:spLocks noGrp="1"/>
          </p:cNvSpPr>
          <p:nvPr>
            <p:ph type="ftr" sz="quarter" idx="11"/>
          </p:nvPr>
        </p:nvSpPr>
        <p:spPr/>
        <p:txBody>
          <a:bodyPr/>
          <a:lstStyle/>
          <a:p>
            <a:r>
              <a:rPr lang="en-US" smtClean="0"/>
              <a:t>Cornell University 2017</a:t>
            </a:r>
            <a:endParaRPr lang="en-US" dirty="0"/>
          </a:p>
        </p:txBody>
      </p:sp>
      <p:sp>
        <p:nvSpPr>
          <p:cNvPr id="5" name="Slide Number Placeholder 4"/>
          <p:cNvSpPr>
            <a:spLocks noGrp="1"/>
          </p:cNvSpPr>
          <p:nvPr>
            <p:ph type="sldNum" sz="quarter" idx="12"/>
          </p:nvPr>
        </p:nvSpPr>
        <p:spPr/>
        <p:txBody>
          <a:bodyPr/>
          <a:lstStyle/>
          <a:p>
            <a:fld id="{1613B4BF-F3A3-4B04-9E53-7BA7025A4B6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17902-BD9B-4A77-B3C0-FAD4B84BCF9E}" type="datetime1">
              <a:rPr lang="en-US" smtClean="0"/>
              <a:t>4/5/2017</a:t>
            </a:fld>
            <a:endParaRPr lang="en-US" dirty="0"/>
          </a:p>
        </p:txBody>
      </p:sp>
      <p:sp>
        <p:nvSpPr>
          <p:cNvPr id="3" name="Footer Placeholder 2"/>
          <p:cNvSpPr>
            <a:spLocks noGrp="1"/>
          </p:cNvSpPr>
          <p:nvPr>
            <p:ph type="ftr" sz="quarter" idx="11"/>
          </p:nvPr>
        </p:nvSpPr>
        <p:spPr/>
        <p:txBody>
          <a:bodyPr/>
          <a:lstStyle/>
          <a:p>
            <a:r>
              <a:rPr lang="en-US" smtClean="0"/>
              <a:t>Cornell University 2017</a:t>
            </a:r>
            <a:endParaRPr lang="en-US" dirty="0"/>
          </a:p>
        </p:txBody>
      </p:sp>
      <p:sp>
        <p:nvSpPr>
          <p:cNvPr id="4" name="Slide Number Placeholder 3"/>
          <p:cNvSpPr>
            <a:spLocks noGrp="1"/>
          </p:cNvSpPr>
          <p:nvPr>
            <p:ph type="sldNum" sz="quarter" idx="12"/>
          </p:nvPr>
        </p:nvSpPr>
        <p:spPr/>
        <p:txBody>
          <a:bodyPr/>
          <a:lstStyle/>
          <a:p>
            <a:fld id="{1613B4BF-F3A3-4B04-9E53-7BA7025A4B6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extLst>
                <a:ext uri="{28A0092B-C50C-407E-A947-70E740481C1C}">
                  <a14:useLocalDpi xmlns:a14="http://schemas.microsoft.com/office/drawing/2010/main" val="0"/>
                </a:ext>
              </a:extLst>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extLst>
                <a:ext uri="{28A0092B-C50C-407E-A947-70E740481C1C}">
                  <a14:useLocalDpi xmlns:a14="http://schemas.microsoft.com/office/drawing/2010/main" val="0"/>
                </a:ext>
              </a:extLst>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D2889149-C44B-4CC1-8469-A434CDF48283}" type="datetime1">
              <a:rPr lang="en-US" smtClean="0"/>
              <a:t>4/5/2017</a:t>
            </a:fld>
            <a:endParaRPr lang="en-US" dirty="0"/>
          </a:p>
        </p:txBody>
      </p:sp>
      <p:sp>
        <p:nvSpPr>
          <p:cNvPr id="6" name="Footer Placeholder 5"/>
          <p:cNvSpPr>
            <a:spLocks noGrp="1"/>
          </p:cNvSpPr>
          <p:nvPr>
            <p:ph type="ftr" sz="quarter" idx="11"/>
          </p:nvPr>
        </p:nvSpPr>
        <p:spPr>
          <a:xfrm rot="-60000">
            <a:off x="914554" y="5829261"/>
            <a:ext cx="3522607" cy="365125"/>
          </a:xfrm>
        </p:spPr>
        <p:txBody>
          <a:bodyPr/>
          <a:lstStyle/>
          <a:p>
            <a:r>
              <a:rPr lang="en-US" smtClean="0"/>
              <a:t>Cornell University 2017</a:t>
            </a:r>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1613B4BF-F3A3-4B04-9E53-7BA7025A4B6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extLst>
                <a:ext uri="{28A0092B-C50C-407E-A947-70E740481C1C}">
                  <a14:useLocalDpi xmlns:a14="http://schemas.microsoft.com/office/drawing/2010/main" val="0"/>
                </a:ext>
              </a:extLst>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extLst>
                <a:ext uri="{28A0092B-C50C-407E-A947-70E740481C1C}">
                  <a14:useLocalDpi xmlns:a14="http://schemas.microsoft.com/office/drawing/2010/main" val="0"/>
                </a:ext>
              </a:extLst>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872D8CD2-CBAE-4614-846A-9BBE69DC5B57}" type="datetime1">
              <a:rPr lang="en-US" smtClean="0"/>
              <a:t>4/5/2017</a:t>
            </a:fld>
            <a:endParaRPr lang="en-US" dirty="0"/>
          </a:p>
        </p:txBody>
      </p:sp>
      <p:sp>
        <p:nvSpPr>
          <p:cNvPr id="6" name="Footer Placeholder 5"/>
          <p:cNvSpPr>
            <a:spLocks noGrp="1"/>
          </p:cNvSpPr>
          <p:nvPr>
            <p:ph type="ftr" sz="quarter" idx="11"/>
          </p:nvPr>
        </p:nvSpPr>
        <p:spPr>
          <a:xfrm rot="-60000">
            <a:off x="914569" y="5831037"/>
            <a:ext cx="3319043" cy="365125"/>
          </a:xfrm>
        </p:spPr>
        <p:txBody>
          <a:bodyPr/>
          <a:lstStyle/>
          <a:p>
            <a:r>
              <a:rPr lang="en-US" smtClean="0"/>
              <a:t>Cornell University 2017</a:t>
            </a:r>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1613B4BF-F3A3-4B04-9E53-7BA7025A4B6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extLst>
                <a:ext uri="{28A0092B-C50C-407E-A947-70E740481C1C}">
                  <a14:useLocalDpi xmlns:a14="http://schemas.microsoft.com/office/drawing/2010/main" val="0"/>
                </a:ext>
              </a:extLst>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78BE5C3D-0D94-463E-9E75-A1EFA9E83BFC}" type="datetime1">
              <a:rPr lang="en-US" smtClean="0"/>
              <a:t>4/5/2017</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r>
              <a:rPr lang="en-US" smtClean="0"/>
              <a:t>Cornell University 2017</a:t>
            </a:r>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1613B4BF-F3A3-4B04-9E53-7BA7025A4B6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vimeo.com/183541312/922e5e0f2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371600"/>
            <a:ext cx="5723468" cy="1828090"/>
          </a:xfrm>
        </p:spPr>
        <p:txBody>
          <a:bodyPr>
            <a:normAutofit/>
          </a:bodyPr>
          <a:lstStyle/>
          <a:p>
            <a:r>
              <a:rPr lang="en-US" sz="6000" b="1" dirty="0" smtClean="0">
                <a:solidFill>
                  <a:schemeClr val="bg2">
                    <a:lumMod val="25000"/>
                  </a:schemeClr>
                </a:solidFill>
                <a:latin typeface="HelveticaNeueLT Std Blk Cn" panose="020B0806030702040204" pitchFamily="34" charset="0"/>
              </a:rPr>
              <a:t>Intervene</a:t>
            </a:r>
            <a:endParaRPr lang="en-US" sz="6000" b="1" dirty="0">
              <a:solidFill>
                <a:schemeClr val="bg2">
                  <a:lumMod val="25000"/>
                </a:schemeClr>
              </a:solidFill>
              <a:latin typeface="HelveticaNeueLT Std Blk Cn" panose="020B0806030702040204" pitchFamily="34" charset="0"/>
            </a:endParaRPr>
          </a:p>
        </p:txBody>
      </p:sp>
      <p:sp>
        <p:nvSpPr>
          <p:cNvPr id="3" name="Subtitle 2"/>
          <p:cNvSpPr>
            <a:spLocks noGrp="1"/>
          </p:cNvSpPr>
          <p:nvPr>
            <p:ph type="subTitle" idx="1"/>
          </p:nvPr>
        </p:nvSpPr>
        <p:spPr/>
        <p:txBody>
          <a:bodyPr>
            <a:normAutofit fontScale="85000" lnSpcReduction="20000"/>
          </a:bodyPr>
          <a:lstStyle/>
          <a:p>
            <a:r>
              <a:rPr lang="en-US" b="1" dirty="0" smtClean="0">
                <a:hlinkClick r:id="rId3"/>
              </a:rPr>
              <a:t>Bystander Intervention Workshop</a:t>
            </a:r>
            <a:r>
              <a:rPr lang="en-US" b="1" dirty="0" smtClean="0"/>
              <a:t/>
            </a:r>
            <a:br>
              <a:rPr lang="en-US" b="1" dirty="0" smtClean="0"/>
            </a:br>
            <a:r>
              <a:rPr lang="en-US" b="1" dirty="0" smtClean="0"/>
              <a:t/>
            </a:r>
            <a:br>
              <a:rPr lang="en-US" b="1" dirty="0" smtClean="0"/>
            </a:br>
            <a:r>
              <a:rPr lang="en-US" b="1" dirty="0" smtClean="0"/>
              <a:t>Presenter/Department Name</a:t>
            </a:r>
          </a:p>
          <a:p>
            <a:r>
              <a:rPr lang="en-US" b="1" dirty="0" smtClean="0"/>
              <a:t>University</a:t>
            </a:r>
          </a:p>
          <a:p>
            <a:r>
              <a:rPr lang="en-US" b="1" dirty="0" smtClean="0"/>
              <a:t>(Optional: Logo)</a:t>
            </a:r>
            <a:endParaRPr lang="en-US" b="1" dirty="0"/>
          </a:p>
        </p:txBody>
      </p:sp>
    </p:spTree>
    <p:extLst>
      <p:ext uri="{BB962C8B-B14F-4D97-AF65-F5344CB8AC3E}">
        <p14:creationId xmlns:p14="http://schemas.microsoft.com/office/powerpoint/2010/main" val="88020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4038600"/>
            <a:ext cx="2975607" cy="179934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1752998"/>
            <a:ext cx="2923525" cy="1775972"/>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803" y="4038600"/>
            <a:ext cx="3200400" cy="1799346"/>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1381" y="1752998"/>
            <a:ext cx="3158826" cy="1775972"/>
          </a:xfrm>
          <a:prstGeom prst="rect">
            <a:avLst/>
          </a:prstGeom>
        </p:spPr>
      </p:pic>
      <p:sp>
        <p:nvSpPr>
          <p:cNvPr id="6" name="TextBox 5"/>
          <p:cNvSpPr txBox="1"/>
          <p:nvPr/>
        </p:nvSpPr>
        <p:spPr>
          <a:xfrm>
            <a:off x="914400" y="859952"/>
            <a:ext cx="7315199" cy="646331"/>
          </a:xfrm>
          <a:prstGeom prst="rect">
            <a:avLst/>
          </a:prstGeom>
          <a:noFill/>
        </p:spPr>
        <p:txBody>
          <a:bodyPr wrap="square" rtlCol="0">
            <a:spAutoFit/>
          </a:bodyPr>
          <a:lstStyle/>
          <a:p>
            <a:pPr algn="ctr"/>
            <a:r>
              <a:rPr lang="en-US" sz="3600" dirty="0" smtClean="0">
                <a:solidFill>
                  <a:schemeClr val="bg2">
                    <a:lumMod val="25000"/>
                  </a:schemeClr>
                </a:solidFill>
                <a:latin typeface="HelveticaNeueLT Std Blk Cn" panose="020B0806030702040204" pitchFamily="34" charset="0"/>
              </a:rPr>
              <a:t>Reporting Concerns &amp; Getting Help</a:t>
            </a:r>
            <a:endParaRPr lang="en-US" sz="3600" dirty="0">
              <a:solidFill>
                <a:schemeClr val="bg2">
                  <a:lumMod val="25000"/>
                </a:schemeClr>
              </a:solidFill>
              <a:latin typeface="HelveticaNeueLT Std Blk Cn" panose="020B0806030702040204" pitchFamily="34" charset="0"/>
            </a:endParaRPr>
          </a:p>
        </p:txBody>
      </p:sp>
      <p:sp>
        <p:nvSpPr>
          <p:cNvPr id="10" name="Footer Placeholder 4"/>
          <p:cNvSpPr>
            <a:spLocks noGrp="1"/>
          </p:cNvSpPr>
          <p:nvPr>
            <p:ph type="ftr" sz="quarter" idx="11"/>
          </p:nvPr>
        </p:nvSpPr>
        <p:spPr>
          <a:xfrm>
            <a:off x="1807550" y="6400800"/>
            <a:ext cx="6650649" cy="365125"/>
          </a:xfrm>
        </p:spPr>
        <p:txBody>
          <a:bodyPr/>
          <a:lstStyle/>
          <a:p>
            <a:pPr lvl="2" algn="r"/>
            <a:r>
              <a:rPr lang="en-US" sz="900" dirty="0" smtClean="0">
                <a:solidFill>
                  <a:schemeClr val="bg1">
                    <a:lumMod val="85000"/>
                  </a:schemeClr>
                </a:solidFill>
                <a:latin typeface="+mn-lt"/>
              </a:rPr>
              <a:t>Cornell University 2017</a:t>
            </a:r>
            <a:endParaRPr lang="en-US" sz="900" dirty="0">
              <a:solidFill>
                <a:schemeClr val="bg1">
                  <a:lumMod val="85000"/>
                </a:schemeClr>
              </a:solidFill>
              <a:latin typeface="+mn-lt"/>
            </a:endParaRPr>
          </a:p>
        </p:txBody>
      </p:sp>
    </p:spTree>
    <p:extLst>
      <p:ext uri="{BB962C8B-B14F-4D97-AF65-F5344CB8AC3E}">
        <p14:creationId xmlns:p14="http://schemas.microsoft.com/office/powerpoint/2010/main" val="143555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25000"/>
                  </a:schemeClr>
                </a:solidFill>
                <a:latin typeface="HelveticaNeueLT Std Blk Cn" panose="020B0806030702040204" pitchFamily="34" charset="0"/>
              </a:rPr>
              <a:t>Cost of Inaction</a:t>
            </a:r>
            <a:endParaRPr lang="en-US" dirty="0">
              <a:solidFill>
                <a:schemeClr val="bg2">
                  <a:lumMod val="25000"/>
                </a:schemeClr>
              </a:solidFill>
              <a:latin typeface="HelveticaNeueLT Std Blk Cn" panose="020B0806030702040204" pitchFamily="34" charset="0"/>
            </a:endParaRPr>
          </a:p>
        </p:txBody>
      </p:sp>
      <p:sp>
        <p:nvSpPr>
          <p:cNvPr id="3" name="Content Placeholder 2"/>
          <p:cNvSpPr>
            <a:spLocks noGrp="1"/>
          </p:cNvSpPr>
          <p:nvPr>
            <p:ph idx="1"/>
          </p:nvPr>
        </p:nvSpPr>
        <p:spPr/>
        <p:txBody>
          <a:bodyPr/>
          <a:lstStyle/>
          <a:p>
            <a:r>
              <a:rPr lang="en-US" dirty="0"/>
              <a:t>What might have happened if none of the characters had intervened</a:t>
            </a:r>
            <a:r>
              <a:rPr lang="en-US" dirty="0" smtClean="0"/>
              <a:t>?</a:t>
            </a:r>
          </a:p>
          <a:p>
            <a:pPr marL="0" indent="0">
              <a:buNone/>
            </a:pPr>
            <a:endParaRPr lang="en-US" sz="1200" dirty="0"/>
          </a:p>
          <a:p>
            <a:pPr lvl="1"/>
            <a:r>
              <a:rPr lang="en-US" dirty="0" smtClean="0"/>
              <a:t>What could have been the impact on the person in need?</a:t>
            </a:r>
          </a:p>
          <a:p>
            <a:pPr marL="365760" lvl="1" indent="0">
              <a:buNone/>
            </a:pPr>
            <a:endParaRPr lang="en-US" sz="1200" dirty="0" smtClean="0"/>
          </a:p>
          <a:p>
            <a:pPr lvl="1"/>
            <a:r>
              <a:rPr lang="en-US" dirty="0" smtClean="0"/>
              <a:t>What could have been the impact on the bystanders?  How might they have felt?</a:t>
            </a:r>
          </a:p>
          <a:p>
            <a:pPr marL="365760" lvl="1" indent="0">
              <a:buNone/>
            </a:pPr>
            <a:endParaRPr lang="en-US" dirty="0"/>
          </a:p>
          <a:p>
            <a:pPr marL="0" indent="0">
              <a:buNone/>
            </a:pPr>
            <a:endParaRPr lang="en-US" dirty="0"/>
          </a:p>
          <a:p>
            <a:pPr marL="0" indent="0">
              <a:buNone/>
            </a:pPr>
            <a:endParaRPr lang="en-US" dirty="0"/>
          </a:p>
        </p:txBody>
      </p:sp>
      <p:sp>
        <p:nvSpPr>
          <p:cNvPr id="7" name="Footer Placeholder 4"/>
          <p:cNvSpPr>
            <a:spLocks noGrp="1"/>
          </p:cNvSpPr>
          <p:nvPr>
            <p:ph type="ftr" sz="quarter" idx="11"/>
          </p:nvPr>
        </p:nvSpPr>
        <p:spPr>
          <a:xfrm>
            <a:off x="1807550" y="6400800"/>
            <a:ext cx="6650649" cy="365125"/>
          </a:xfrm>
        </p:spPr>
        <p:txBody>
          <a:bodyPr/>
          <a:lstStyle/>
          <a:p>
            <a:pPr lvl="2" algn="r"/>
            <a:r>
              <a:rPr lang="en-US" sz="900" dirty="0" smtClean="0">
                <a:solidFill>
                  <a:schemeClr val="bg1">
                    <a:lumMod val="85000"/>
                  </a:schemeClr>
                </a:solidFill>
                <a:latin typeface="+mn-lt"/>
              </a:rPr>
              <a:t>Cornell University 2017</a:t>
            </a:r>
            <a:endParaRPr lang="en-US" sz="900" dirty="0">
              <a:solidFill>
                <a:schemeClr val="bg1">
                  <a:lumMod val="85000"/>
                </a:schemeClr>
              </a:solidFill>
              <a:latin typeface="+mn-lt"/>
            </a:endParaRPr>
          </a:p>
        </p:txBody>
      </p:sp>
    </p:spTree>
    <p:extLst>
      <p:ext uri="{BB962C8B-B14F-4D97-AF65-F5344CB8AC3E}">
        <p14:creationId xmlns:p14="http://schemas.microsoft.com/office/powerpoint/2010/main" val="310381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457200"/>
            <a:ext cx="6965245" cy="1202485"/>
          </a:xfrm>
        </p:spPr>
        <p:txBody>
          <a:bodyPr/>
          <a:lstStyle/>
          <a:p>
            <a:r>
              <a:rPr lang="en-US" dirty="0" smtClean="0">
                <a:solidFill>
                  <a:schemeClr val="bg2">
                    <a:lumMod val="25000"/>
                  </a:schemeClr>
                </a:solidFill>
                <a:latin typeface="HelveticaNeueLT Std Blk Cn" panose="020B0806030702040204" pitchFamily="34" charset="0"/>
              </a:rPr>
              <a:t>Remember</a:t>
            </a:r>
            <a:endParaRPr lang="en-US" dirty="0">
              <a:solidFill>
                <a:schemeClr val="bg2">
                  <a:lumMod val="25000"/>
                </a:schemeClr>
              </a:solidFill>
              <a:latin typeface="HelveticaNeueLT Std Blk Cn" panose="020B0806030702040204" pitchFamily="34" charset="0"/>
            </a:endParaRPr>
          </a:p>
        </p:txBody>
      </p:sp>
      <p:sp>
        <p:nvSpPr>
          <p:cNvPr id="3" name="Content Placeholder 2"/>
          <p:cNvSpPr>
            <a:spLocks noGrp="1"/>
          </p:cNvSpPr>
          <p:nvPr>
            <p:ph idx="1"/>
          </p:nvPr>
        </p:nvSpPr>
        <p:spPr>
          <a:xfrm>
            <a:off x="1219200" y="1524000"/>
            <a:ext cx="6440245" cy="4419599"/>
          </a:xfrm>
        </p:spPr>
        <p:txBody>
          <a:bodyPr>
            <a:normAutofit fontScale="92500"/>
          </a:bodyPr>
          <a:lstStyle/>
          <a:p>
            <a:r>
              <a:rPr lang="en-US" dirty="0" smtClean="0"/>
              <a:t>Sometimes you need to act quickly</a:t>
            </a:r>
          </a:p>
          <a:p>
            <a:r>
              <a:rPr lang="en-US" dirty="0" smtClean="0"/>
              <a:t>Sometimes you can choose when to act</a:t>
            </a:r>
          </a:p>
          <a:p>
            <a:pPr marL="0" indent="0">
              <a:buNone/>
            </a:pPr>
            <a:endParaRPr lang="en-US" sz="1200" dirty="0" smtClean="0"/>
          </a:p>
          <a:p>
            <a:pPr marL="0" indent="0">
              <a:buNone/>
            </a:pPr>
            <a:endParaRPr lang="en-US" sz="800" dirty="0" smtClean="0"/>
          </a:p>
          <a:p>
            <a:r>
              <a:rPr lang="en-US" dirty="0" smtClean="0"/>
              <a:t>Sometimes you are the only one who can act</a:t>
            </a:r>
          </a:p>
          <a:p>
            <a:r>
              <a:rPr lang="en-US" dirty="0" smtClean="0"/>
              <a:t>Sometimes you can act with others</a:t>
            </a:r>
          </a:p>
          <a:p>
            <a:pPr marL="0" indent="0">
              <a:buNone/>
            </a:pPr>
            <a:endParaRPr lang="en-US" sz="1200" dirty="0" smtClean="0"/>
          </a:p>
          <a:p>
            <a:pPr marL="0" indent="0">
              <a:buNone/>
            </a:pPr>
            <a:endParaRPr lang="en-US" sz="800" dirty="0" smtClean="0"/>
          </a:p>
          <a:p>
            <a:r>
              <a:rPr lang="en-US" dirty="0" smtClean="0"/>
              <a:t>Doing something may involve taking a risk </a:t>
            </a:r>
          </a:p>
          <a:p>
            <a:r>
              <a:rPr lang="en-US" dirty="0" smtClean="0"/>
              <a:t>Doing nothing may be a greater risk </a:t>
            </a:r>
          </a:p>
          <a:p>
            <a:pPr marL="0" indent="0">
              <a:buNone/>
            </a:pPr>
            <a:endParaRPr lang="en-US" sz="2000" dirty="0" smtClean="0"/>
          </a:p>
          <a:p>
            <a:pPr marL="0" indent="0" algn="ctr">
              <a:buNone/>
            </a:pPr>
            <a:r>
              <a:rPr lang="en-US" b="1" dirty="0">
                <a:solidFill>
                  <a:srgbClr val="008080"/>
                </a:solidFill>
                <a:latin typeface="HelveticaNeueLT Std Lt" panose="020B0403020202020204" pitchFamily="34" charset="0"/>
              </a:rPr>
              <a:t>We are all part of a community</a:t>
            </a:r>
          </a:p>
          <a:p>
            <a:pPr marL="0" indent="0" algn="ctr">
              <a:buNone/>
            </a:pPr>
            <a:r>
              <a:rPr lang="en-US" b="1" dirty="0">
                <a:solidFill>
                  <a:srgbClr val="008080"/>
                </a:solidFill>
                <a:latin typeface="HelveticaNeueLT Std Lt" panose="020B0403020202020204" pitchFamily="34" charset="0"/>
              </a:rPr>
              <a:t>You can make a difference by </a:t>
            </a:r>
            <a:r>
              <a:rPr lang="en-US" b="1" dirty="0" smtClean="0">
                <a:solidFill>
                  <a:srgbClr val="008080"/>
                </a:solidFill>
                <a:latin typeface="HelveticaNeueLT Std Lt" panose="020B0403020202020204" pitchFamily="34" charset="0"/>
              </a:rPr>
              <a:t>caring and intervening</a:t>
            </a:r>
            <a:endParaRPr lang="en-US" b="1" dirty="0">
              <a:solidFill>
                <a:srgbClr val="008080"/>
              </a:solidFill>
              <a:latin typeface="HelveticaNeueLT Std Lt" panose="020B0403020202020204" pitchFamily="34" charset="0"/>
            </a:endParaRPr>
          </a:p>
          <a:p>
            <a:pPr marL="0" indent="0">
              <a:buNone/>
            </a:pPr>
            <a:endParaRPr lang="en-US" sz="2000" dirty="0"/>
          </a:p>
          <a:p>
            <a:endParaRPr lang="en-US" sz="1800" dirty="0"/>
          </a:p>
          <a:p>
            <a:pPr marL="0" indent="0">
              <a:buNone/>
            </a:pPr>
            <a:endParaRPr lang="en-US" sz="1800" dirty="0"/>
          </a:p>
        </p:txBody>
      </p:sp>
      <p:sp>
        <p:nvSpPr>
          <p:cNvPr id="7" name="Footer Placeholder 4"/>
          <p:cNvSpPr>
            <a:spLocks noGrp="1"/>
          </p:cNvSpPr>
          <p:nvPr>
            <p:ph type="ftr" sz="quarter" idx="11"/>
          </p:nvPr>
        </p:nvSpPr>
        <p:spPr>
          <a:xfrm>
            <a:off x="1807550" y="6400800"/>
            <a:ext cx="6650649" cy="365125"/>
          </a:xfrm>
        </p:spPr>
        <p:txBody>
          <a:bodyPr/>
          <a:lstStyle/>
          <a:p>
            <a:pPr lvl="2" algn="r"/>
            <a:r>
              <a:rPr lang="en-US" sz="900" dirty="0" smtClean="0">
                <a:solidFill>
                  <a:schemeClr val="bg1">
                    <a:lumMod val="85000"/>
                  </a:schemeClr>
                </a:solidFill>
                <a:latin typeface="+mn-lt"/>
              </a:rPr>
              <a:t>Cornell University 2017</a:t>
            </a:r>
            <a:endParaRPr lang="en-US" sz="900" dirty="0">
              <a:solidFill>
                <a:schemeClr val="bg1">
                  <a:lumMod val="85000"/>
                </a:schemeClr>
              </a:solidFill>
              <a:latin typeface="+mn-lt"/>
            </a:endParaRPr>
          </a:p>
        </p:txBody>
      </p:sp>
    </p:spTree>
    <p:extLst>
      <p:ext uri="{BB962C8B-B14F-4D97-AF65-F5344CB8AC3E}">
        <p14:creationId xmlns:p14="http://schemas.microsoft.com/office/powerpoint/2010/main" val="168914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anim calcmode="lin" valueType="num">
                                      <p:cBhvr>
                                        <p:cTn id="3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1000"/>
                                        <p:tgtEl>
                                          <p:spTgt spid="3">
                                            <p:txEl>
                                              <p:pRg st="9" end="9"/>
                                            </p:txEl>
                                          </p:spTgt>
                                        </p:tgtEl>
                                      </p:cBhvr>
                                    </p:animEffect>
                                    <p:anim calcmode="lin" valueType="num">
                                      <p:cBhvr>
                                        <p:cTn id="3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fade">
                                      <p:cBhvr>
                                        <p:cTn id="43" dur="1000"/>
                                        <p:tgtEl>
                                          <p:spTgt spid="3">
                                            <p:txEl>
                                              <p:pRg st="11" end="11"/>
                                            </p:txEl>
                                          </p:spTgt>
                                        </p:tgtEl>
                                      </p:cBhvr>
                                    </p:animEffect>
                                    <p:anim calcmode="lin" valueType="num">
                                      <p:cBhvr>
                                        <p:cTn id="4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fade">
                                      <p:cBhvr>
                                        <p:cTn id="48" dur="1000"/>
                                        <p:tgtEl>
                                          <p:spTgt spid="3">
                                            <p:txEl>
                                              <p:pRg st="12" end="12"/>
                                            </p:txEl>
                                          </p:spTgt>
                                        </p:tgtEl>
                                      </p:cBhvr>
                                    </p:animEffect>
                                    <p:anim calcmode="lin" valueType="num">
                                      <p:cBhvr>
                                        <p:cTn id="49"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955" y="1447800"/>
            <a:ext cx="6965245" cy="1202485"/>
          </a:xfrm>
        </p:spPr>
        <p:txBody>
          <a:bodyPr>
            <a:normAutofit/>
          </a:bodyPr>
          <a:lstStyle/>
          <a:p>
            <a:r>
              <a:rPr lang="en-US" dirty="0" smtClean="0">
                <a:solidFill>
                  <a:schemeClr val="bg2">
                    <a:lumMod val="25000"/>
                  </a:schemeClr>
                </a:solidFill>
                <a:latin typeface="HelveticaNeueLT Std Blk Cn" panose="020B0806030702040204" pitchFamily="34" charset="0"/>
              </a:rPr>
              <a:t>Thank you!</a:t>
            </a:r>
            <a:endParaRPr lang="en-US" dirty="0">
              <a:solidFill>
                <a:schemeClr val="bg2">
                  <a:lumMod val="25000"/>
                </a:schemeClr>
              </a:solidFill>
              <a:latin typeface="HelveticaNeueLT Std Blk Cn" panose="020B0806030702040204" pitchFamily="34" charset="0"/>
            </a:endParaRPr>
          </a:p>
        </p:txBody>
      </p:sp>
      <p:sp>
        <p:nvSpPr>
          <p:cNvPr id="6" name="Footer Placeholder 4"/>
          <p:cNvSpPr>
            <a:spLocks noGrp="1"/>
          </p:cNvSpPr>
          <p:nvPr>
            <p:ph type="ftr" sz="quarter" idx="11"/>
          </p:nvPr>
        </p:nvSpPr>
        <p:spPr>
          <a:xfrm>
            <a:off x="1807550" y="6400800"/>
            <a:ext cx="6650649" cy="365125"/>
          </a:xfrm>
        </p:spPr>
        <p:txBody>
          <a:bodyPr/>
          <a:lstStyle/>
          <a:p>
            <a:pPr lvl="2" algn="r"/>
            <a:r>
              <a:rPr lang="en-US" sz="900" dirty="0" smtClean="0">
                <a:solidFill>
                  <a:schemeClr val="bg1">
                    <a:lumMod val="85000"/>
                  </a:schemeClr>
                </a:solidFill>
                <a:latin typeface="+mn-lt"/>
              </a:rPr>
              <a:t>Cornell University 2017</a:t>
            </a:r>
            <a:endParaRPr lang="en-US" sz="900" dirty="0">
              <a:solidFill>
                <a:schemeClr val="bg1">
                  <a:lumMod val="85000"/>
                </a:schemeClr>
              </a:solidFill>
              <a:latin typeface="+mn-lt"/>
            </a:endParaRPr>
          </a:p>
        </p:txBody>
      </p:sp>
    </p:spTree>
    <p:extLst>
      <p:ext uri="{BB962C8B-B14F-4D97-AF65-F5344CB8AC3E}">
        <p14:creationId xmlns:p14="http://schemas.microsoft.com/office/powerpoint/2010/main" val="386540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1143000"/>
            <a:ext cx="6934200" cy="4339650"/>
          </a:xfrm>
          <a:prstGeom prst="rect">
            <a:avLst/>
          </a:prstGeom>
          <a:noFill/>
        </p:spPr>
        <p:txBody>
          <a:bodyPr wrap="square" rtlCol="0">
            <a:spAutoFit/>
          </a:bodyPr>
          <a:lstStyle/>
          <a:p>
            <a:endParaRPr lang="en-US" sz="2400" dirty="0"/>
          </a:p>
          <a:p>
            <a:pPr algn="just"/>
            <a:r>
              <a:rPr lang="en-US" b="1" i="1" dirty="0"/>
              <a:t>Intervene </a:t>
            </a:r>
            <a:r>
              <a:rPr lang="en-US" i="1" dirty="0"/>
              <a:t>(video and workshop) </a:t>
            </a:r>
            <a:r>
              <a:rPr lang="en-US" dirty="0" smtClean="0"/>
              <a:t>were developed by the Skorton Center for Health Initiatives at Cornell University @ 2016. The information contained in the materials is based on the developers’ best efforts to interpret a body of research and literature, and to translate this into practical considerations. The materials are informational and educational in nature, and are intended to be used as developed and prepared by the Skorton Center for Health Initiatives. The video content is not to be modified, altered or revised in any way. The workshop content is not to be modified, altered, or revised in any way, except for tailoring to your own institutional practices, policies and resources. The Skorton Center makes no representation or warranty express or implied regarding any particular outcome from the use of the materials. </a:t>
            </a:r>
            <a:r>
              <a:rPr lang="en-US" dirty="0"/>
              <a:t>Use in part or whole is permitted with attribution to developers</a:t>
            </a:r>
            <a:r>
              <a:rPr lang="en-US" dirty="0" smtClean="0"/>
              <a:t>.</a:t>
            </a:r>
            <a:endParaRPr lang="en-US" dirty="0"/>
          </a:p>
        </p:txBody>
      </p:sp>
      <p:sp>
        <p:nvSpPr>
          <p:cNvPr id="6" name="Footer Placeholder 4"/>
          <p:cNvSpPr>
            <a:spLocks noGrp="1"/>
          </p:cNvSpPr>
          <p:nvPr>
            <p:ph type="ftr" sz="quarter" idx="11"/>
          </p:nvPr>
        </p:nvSpPr>
        <p:spPr>
          <a:xfrm>
            <a:off x="1807550" y="6400800"/>
            <a:ext cx="6650649" cy="365125"/>
          </a:xfrm>
        </p:spPr>
        <p:txBody>
          <a:bodyPr/>
          <a:lstStyle/>
          <a:p>
            <a:pPr lvl="2" algn="r"/>
            <a:r>
              <a:rPr lang="en-US" sz="900" dirty="0" smtClean="0">
                <a:solidFill>
                  <a:schemeClr val="bg1">
                    <a:lumMod val="85000"/>
                  </a:schemeClr>
                </a:solidFill>
                <a:latin typeface="+mn-lt"/>
              </a:rPr>
              <a:t>Cornell University 2017</a:t>
            </a:r>
            <a:endParaRPr lang="en-US" sz="900" dirty="0">
              <a:solidFill>
                <a:schemeClr val="bg1">
                  <a:lumMod val="85000"/>
                </a:schemeClr>
              </a:solidFill>
              <a:latin typeface="+mn-lt"/>
            </a:endParaRPr>
          </a:p>
        </p:txBody>
      </p:sp>
    </p:spTree>
    <p:extLst>
      <p:ext uri="{BB962C8B-B14F-4D97-AF65-F5344CB8AC3E}">
        <p14:creationId xmlns:p14="http://schemas.microsoft.com/office/powerpoint/2010/main" val="186352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54113" y="687388"/>
            <a:ext cx="7989887" cy="1082675"/>
          </a:xfrm>
        </p:spPr>
        <p:txBody>
          <a:bodyPr/>
          <a:lstStyle/>
          <a:p>
            <a:pPr algn="ctr"/>
            <a:r>
              <a:rPr lang="en-US" dirty="0" smtClean="0">
                <a:latin typeface="Gill Sans MT" panose="020B0502020104020203" pitchFamily="34" charset="0"/>
              </a:rPr>
              <a:t>Intervene Scenarios</a:t>
            </a:r>
            <a:endParaRPr lang="en-US" dirty="0">
              <a:latin typeface="Gill Sans MT" panose="020B0502020104020203" pitchFamily="34" charset="0"/>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344137944"/>
              </p:ext>
            </p:extLst>
          </p:nvPr>
        </p:nvGraphicFramePr>
        <p:xfrm>
          <a:off x="337931" y="99390"/>
          <a:ext cx="8567530" cy="6751965"/>
        </p:xfrm>
        <a:graphic>
          <a:graphicData uri="http://schemas.openxmlformats.org/drawingml/2006/table">
            <a:tbl>
              <a:tblPr firstRow="1" bandRow="1">
                <a:tableStyleId>{0505E3EF-67EA-436B-97B2-0124C06EBD24}</a:tableStyleId>
              </a:tblPr>
              <a:tblGrid>
                <a:gridCol w="578079">
                  <a:extLst>
                    <a:ext uri="{9D8B030D-6E8A-4147-A177-3AD203B41FA5}">
                      <a16:colId xmlns:a16="http://schemas.microsoft.com/office/drawing/2014/main" val="20000"/>
                    </a:ext>
                  </a:extLst>
                </a:gridCol>
                <a:gridCol w="3834895">
                  <a:extLst>
                    <a:ext uri="{9D8B030D-6E8A-4147-A177-3AD203B41FA5}">
                      <a16:colId xmlns:a16="http://schemas.microsoft.com/office/drawing/2014/main" val="20001"/>
                    </a:ext>
                  </a:extLst>
                </a:gridCol>
                <a:gridCol w="1133061">
                  <a:extLst>
                    <a:ext uri="{9D8B030D-6E8A-4147-A177-3AD203B41FA5}">
                      <a16:colId xmlns:a16="http://schemas.microsoft.com/office/drawing/2014/main" val="20002"/>
                    </a:ext>
                  </a:extLst>
                </a:gridCol>
                <a:gridCol w="1541261">
                  <a:extLst>
                    <a:ext uri="{9D8B030D-6E8A-4147-A177-3AD203B41FA5}">
                      <a16:colId xmlns:a16="http://schemas.microsoft.com/office/drawing/2014/main" val="20003"/>
                    </a:ext>
                  </a:extLst>
                </a:gridCol>
                <a:gridCol w="1480234">
                  <a:extLst>
                    <a:ext uri="{9D8B030D-6E8A-4147-A177-3AD203B41FA5}">
                      <a16:colId xmlns:a16="http://schemas.microsoft.com/office/drawing/2014/main" val="20004"/>
                    </a:ext>
                  </a:extLst>
                </a:gridCol>
              </a:tblGrid>
              <a:tr h="913091">
                <a:tc>
                  <a:txBody>
                    <a:bodyPr/>
                    <a:lstStyle/>
                    <a:p>
                      <a:endParaRPr lang="en-US" b="0" dirty="0"/>
                    </a:p>
                  </a:txBody>
                  <a:tcPr/>
                </a:tc>
                <a:tc>
                  <a:txBody>
                    <a:bodyPr/>
                    <a:lstStyle/>
                    <a:p>
                      <a:r>
                        <a:rPr lang="en-US" sz="2000" b="1" dirty="0" smtClean="0"/>
                        <a:t>Scenario</a:t>
                      </a:r>
                      <a:endParaRPr lang="en-US" sz="2000" b="1" dirty="0"/>
                    </a:p>
                  </a:txBody>
                  <a:tcPr/>
                </a:tc>
                <a:tc>
                  <a:txBody>
                    <a:bodyPr/>
                    <a:lstStyle/>
                    <a:p>
                      <a:r>
                        <a:rPr lang="en-US" sz="2000" b="1" dirty="0" smtClean="0"/>
                        <a:t>Person</a:t>
                      </a:r>
                      <a:r>
                        <a:rPr lang="en-US" sz="2000" b="1" baseline="0" dirty="0" smtClean="0"/>
                        <a:t> in need of help</a:t>
                      </a:r>
                      <a:endParaRPr lang="en-US" sz="2000" b="1" dirty="0"/>
                    </a:p>
                  </a:txBody>
                  <a:tcPr/>
                </a:tc>
                <a:tc>
                  <a:txBody>
                    <a:bodyPr/>
                    <a:lstStyle/>
                    <a:p>
                      <a:r>
                        <a:rPr lang="en-US" sz="2000" b="1" dirty="0" smtClean="0"/>
                        <a:t>Person(s) who intervene</a:t>
                      </a:r>
                      <a:endParaRPr lang="en-US" sz="2000" b="1" dirty="0"/>
                    </a:p>
                  </a:txBody>
                  <a:tcPr/>
                </a:tc>
                <a:tc>
                  <a:txBody>
                    <a:bodyPr/>
                    <a:lstStyle/>
                    <a:p>
                      <a:r>
                        <a:rPr lang="en-US" sz="2000" b="1" dirty="0" smtClean="0"/>
                        <a:t>Ind./Group</a:t>
                      </a:r>
                      <a:endParaRPr lang="en-US" sz="2000" b="1" dirty="0"/>
                    </a:p>
                  </a:txBody>
                  <a:tcPr/>
                </a:tc>
                <a:extLst>
                  <a:ext uri="{0D108BD9-81ED-4DB2-BD59-A6C34878D82A}">
                    <a16:rowId xmlns:a16="http://schemas.microsoft.com/office/drawing/2014/main" val="10000"/>
                  </a:ext>
                </a:extLst>
              </a:tr>
              <a:tr h="677829">
                <a:tc>
                  <a:txBody>
                    <a:bodyPr/>
                    <a:lstStyle/>
                    <a:p>
                      <a:r>
                        <a:rPr lang="en-US" b="0" baseline="0" dirty="0" smtClean="0"/>
                        <a:t>1</a:t>
                      </a:r>
                      <a:endParaRPr lang="en-US" b="0" dirty="0"/>
                    </a:p>
                  </a:txBody>
                  <a:tcPr/>
                </a:tc>
                <a:tc>
                  <a:txBody>
                    <a:bodyPr/>
                    <a:lstStyle/>
                    <a:p>
                      <a:r>
                        <a:rPr lang="en-US" b="0" dirty="0" smtClean="0"/>
                        <a:t>Stranger and friends intervened in a</a:t>
                      </a:r>
                      <a:r>
                        <a:rPr lang="en-US" b="0" baseline="0" dirty="0" smtClean="0"/>
                        <a:t> </a:t>
                      </a:r>
                      <a:r>
                        <a:rPr lang="en-US" b="0" dirty="0" smtClean="0"/>
                        <a:t>potential sexual assault</a:t>
                      </a:r>
                      <a:endParaRPr lang="en-US" b="0" dirty="0"/>
                    </a:p>
                  </a:txBody>
                  <a:tcPr/>
                </a:tc>
                <a:tc>
                  <a:txBody>
                    <a:bodyPr/>
                    <a:lstStyle/>
                    <a:p>
                      <a:r>
                        <a:rPr lang="en-US" b="0" dirty="0" smtClean="0"/>
                        <a:t>Female</a:t>
                      </a:r>
                      <a:endParaRPr lang="en-US" b="0" dirty="0"/>
                    </a:p>
                  </a:txBody>
                  <a:tcPr/>
                </a:tc>
                <a:tc>
                  <a:txBody>
                    <a:bodyPr/>
                    <a:lstStyle/>
                    <a:p>
                      <a:r>
                        <a:rPr lang="en-US" b="0" dirty="0" smtClean="0"/>
                        <a:t>Male &amp; Female</a:t>
                      </a:r>
                      <a:endParaRPr lang="en-US" b="0" dirty="0"/>
                    </a:p>
                  </a:txBody>
                  <a:tcPr/>
                </a:tc>
                <a:tc>
                  <a:txBody>
                    <a:bodyPr/>
                    <a:lstStyle/>
                    <a:p>
                      <a:r>
                        <a:rPr lang="en-US" b="0" dirty="0" smtClean="0"/>
                        <a:t>Ind.</a:t>
                      </a:r>
                      <a:r>
                        <a:rPr lang="en-US" b="0" baseline="0" dirty="0" smtClean="0"/>
                        <a:t> &amp; Group</a:t>
                      </a:r>
                      <a:endParaRPr lang="en-US" b="0" dirty="0"/>
                    </a:p>
                  </a:txBody>
                  <a:tcPr/>
                </a:tc>
                <a:extLst>
                  <a:ext uri="{0D108BD9-81ED-4DB2-BD59-A6C34878D82A}">
                    <a16:rowId xmlns:a16="http://schemas.microsoft.com/office/drawing/2014/main" val="10001"/>
                  </a:ext>
                </a:extLst>
              </a:tr>
              <a:tr h="741886">
                <a:tc>
                  <a:txBody>
                    <a:bodyPr/>
                    <a:lstStyle/>
                    <a:p>
                      <a:r>
                        <a:rPr lang="en-US" dirty="0" smtClean="0"/>
                        <a:t>2</a:t>
                      </a:r>
                      <a:endParaRPr lang="en-US" dirty="0"/>
                    </a:p>
                  </a:txBody>
                  <a:tcPr/>
                </a:tc>
                <a:tc>
                  <a:txBody>
                    <a:bodyPr/>
                    <a:lstStyle/>
                    <a:p>
                      <a:r>
                        <a:rPr lang="en-US" dirty="0" smtClean="0"/>
                        <a:t>Friends intervened in a racial</a:t>
                      </a:r>
                      <a:r>
                        <a:rPr lang="en-US" baseline="0" dirty="0" smtClean="0"/>
                        <a:t> bias situation</a:t>
                      </a:r>
                      <a:endParaRPr lang="en-US" dirty="0"/>
                    </a:p>
                  </a:txBody>
                  <a:tcPr/>
                </a:tc>
                <a:tc>
                  <a:txBody>
                    <a:bodyPr/>
                    <a:lstStyle/>
                    <a:p>
                      <a:r>
                        <a:rPr lang="en-US" dirty="0" smtClean="0"/>
                        <a:t>Female</a:t>
                      </a:r>
                      <a:endParaRPr lang="en-US" dirty="0"/>
                    </a:p>
                  </a:txBody>
                  <a:tcPr/>
                </a:tc>
                <a:tc>
                  <a:txBody>
                    <a:bodyPr/>
                    <a:lstStyle/>
                    <a:p>
                      <a:r>
                        <a:rPr lang="en-US" dirty="0" smtClean="0"/>
                        <a:t>Female</a:t>
                      </a:r>
                      <a:endParaRPr lang="en-US" dirty="0"/>
                    </a:p>
                  </a:txBody>
                  <a:tcPr/>
                </a:tc>
                <a:tc>
                  <a:txBody>
                    <a:bodyPr/>
                    <a:lstStyle/>
                    <a:p>
                      <a:r>
                        <a:rPr lang="en-US" dirty="0" smtClean="0"/>
                        <a:t>Group</a:t>
                      </a:r>
                      <a:endParaRPr lang="en-US" dirty="0"/>
                    </a:p>
                  </a:txBody>
                  <a:tcPr/>
                </a:tc>
                <a:extLst>
                  <a:ext uri="{0D108BD9-81ED-4DB2-BD59-A6C34878D82A}">
                    <a16:rowId xmlns:a16="http://schemas.microsoft.com/office/drawing/2014/main" val="10002"/>
                  </a:ext>
                </a:extLst>
              </a:tr>
              <a:tr h="674047">
                <a:tc>
                  <a:txBody>
                    <a:bodyPr/>
                    <a:lstStyle/>
                    <a:p>
                      <a:r>
                        <a:rPr lang="en-US" dirty="0" smtClean="0"/>
                        <a:t>3</a:t>
                      </a:r>
                      <a:endParaRPr lang="en-US" dirty="0"/>
                    </a:p>
                  </a:txBody>
                  <a:tcPr/>
                </a:tc>
                <a:tc>
                  <a:txBody>
                    <a:bodyPr/>
                    <a:lstStyle/>
                    <a:p>
                      <a:r>
                        <a:rPr lang="en-US" dirty="0" smtClean="0"/>
                        <a:t>Roommate intervened in a hazing situation</a:t>
                      </a:r>
                      <a:endParaRPr lang="en-US" dirty="0"/>
                    </a:p>
                  </a:txBody>
                  <a:tcPr/>
                </a:tc>
                <a:tc>
                  <a:txBody>
                    <a:bodyPr/>
                    <a:lstStyle/>
                    <a:p>
                      <a:r>
                        <a:rPr lang="en-US" dirty="0" smtClean="0"/>
                        <a:t>Male</a:t>
                      </a:r>
                      <a:endParaRPr lang="en-US" dirty="0"/>
                    </a:p>
                  </a:txBody>
                  <a:tcPr/>
                </a:tc>
                <a:tc>
                  <a:txBody>
                    <a:bodyPr/>
                    <a:lstStyle/>
                    <a:p>
                      <a:r>
                        <a:rPr lang="en-US" dirty="0" smtClean="0"/>
                        <a:t>Male</a:t>
                      </a:r>
                      <a:endParaRPr lang="en-US" dirty="0"/>
                    </a:p>
                  </a:txBody>
                  <a:tcPr/>
                </a:tc>
                <a:tc>
                  <a:txBody>
                    <a:bodyPr/>
                    <a:lstStyle/>
                    <a:p>
                      <a:r>
                        <a:rPr lang="en-US" dirty="0" smtClean="0"/>
                        <a:t>Ind.</a:t>
                      </a:r>
                      <a:endParaRPr lang="en-US" dirty="0"/>
                    </a:p>
                  </a:txBody>
                  <a:tcPr/>
                </a:tc>
                <a:extLst>
                  <a:ext uri="{0D108BD9-81ED-4DB2-BD59-A6C34878D82A}">
                    <a16:rowId xmlns:a16="http://schemas.microsoft.com/office/drawing/2014/main" val="10003"/>
                  </a:ext>
                </a:extLst>
              </a:tr>
              <a:tr h="913091">
                <a:tc>
                  <a:txBody>
                    <a:bodyPr/>
                    <a:lstStyle/>
                    <a:p>
                      <a:r>
                        <a:rPr lang="en-US" dirty="0" smtClean="0"/>
                        <a:t>4</a:t>
                      </a:r>
                      <a:endParaRPr lang="en-US" dirty="0"/>
                    </a:p>
                  </a:txBody>
                  <a:tcPr/>
                </a:tc>
                <a:tc>
                  <a:txBody>
                    <a:bodyPr/>
                    <a:lstStyle/>
                    <a:p>
                      <a:r>
                        <a:rPr lang="en-US" dirty="0" smtClean="0"/>
                        <a:t>Acquaintance intervened w/</a:t>
                      </a:r>
                      <a:r>
                        <a:rPr lang="en-US" baseline="0" dirty="0" smtClean="0"/>
                        <a:t> person feeling overwhelmed by academics</a:t>
                      </a:r>
                      <a:endParaRPr lang="en-US" dirty="0"/>
                    </a:p>
                  </a:txBody>
                  <a:tcPr/>
                </a:tc>
                <a:tc>
                  <a:txBody>
                    <a:bodyPr/>
                    <a:lstStyle/>
                    <a:p>
                      <a:r>
                        <a:rPr lang="en-US" dirty="0" smtClean="0"/>
                        <a:t>Male</a:t>
                      </a:r>
                      <a:endParaRPr lang="en-US" dirty="0"/>
                    </a:p>
                  </a:txBody>
                  <a:tcPr/>
                </a:tc>
                <a:tc>
                  <a:txBody>
                    <a:bodyPr/>
                    <a:lstStyle/>
                    <a:p>
                      <a:r>
                        <a:rPr lang="en-US" dirty="0" smtClean="0"/>
                        <a:t>Male</a:t>
                      </a:r>
                      <a:endParaRPr lang="en-US" dirty="0"/>
                    </a:p>
                  </a:txBody>
                  <a:tcPr/>
                </a:tc>
                <a:tc>
                  <a:txBody>
                    <a:bodyPr/>
                    <a:lstStyle/>
                    <a:p>
                      <a:r>
                        <a:rPr lang="en-US" dirty="0" smtClean="0"/>
                        <a:t>Ind.</a:t>
                      </a:r>
                      <a:endParaRPr lang="en-US" dirty="0"/>
                    </a:p>
                  </a:txBody>
                  <a:tcPr/>
                </a:tc>
                <a:extLst>
                  <a:ext uri="{0D108BD9-81ED-4DB2-BD59-A6C34878D82A}">
                    <a16:rowId xmlns:a16="http://schemas.microsoft.com/office/drawing/2014/main" val="10004"/>
                  </a:ext>
                </a:extLst>
              </a:tr>
              <a:tr h="913091">
                <a:tc>
                  <a:txBody>
                    <a:bodyPr/>
                    <a:lstStyle/>
                    <a:p>
                      <a:r>
                        <a:rPr lang="en-US" dirty="0" smtClean="0"/>
                        <a:t>5</a:t>
                      </a:r>
                      <a:endParaRPr lang="en-US" dirty="0"/>
                    </a:p>
                  </a:txBody>
                  <a:tcPr/>
                </a:tc>
                <a:tc>
                  <a:txBody>
                    <a:bodyPr/>
                    <a:lstStyle/>
                    <a:p>
                      <a:r>
                        <a:rPr lang="en-US" dirty="0" smtClean="0"/>
                        <a:t>Classmates intervened in a sexual</a:t>
                      </a:r>
                      <a:r>
                        <a:rPr lang="en-US" baseline="0" dirty="0" smtClean="0"/>
                        <a:t> harassment/gender bias situation</a:t>
                      </a:r>
                      <a:endParaRPr lang="en-US" dirty="0"/>
                    </a:p>
                  </a:txBody>
                  <a:tcPr/>
                </a:tc>
                <a:tc>
                  <a:txBody>
                    <a:bodyPr/>
                    <a:lstStyle/>
                    <a:p>
                      <a:r>
                        <a:rPr lang="en-US" dirty="0" smtClean="0"/>
                        <a:t>Female</a:t>
                      </a:r>
                      <a:endParaRPr lang="en-US" dirty="0"/>
                    </a:p>
                  </a:txBody>
                  <a:tcPr/>
                </a:tc>
                <a:tc>
                  <a:txBody>
                    <a:bodyPr/>
                    <a:lstStyle/>
                    <a:p>
                      <a:r>
                        <a:rPr lang="en-US" dirty="0" smtClean="0"/>
                        <a:t>Male</a:t>
                      </a:r>
                      <a:endParaRPr lang="en-US" dirty="0"/>
                    </a:p>
                  </a:txBody>
                  <a:tcPr/>
                </a:tc>
                <a:tc>
                  <a:txBody>
                    <a:bodyPr/>
                    <a:lstStyle/>
                    <a:p>
                      <a:r>
                        <a:rPr lang="en-US" dirty="0" smtClean="0"/>
                        <a:t>Group</a:t>
                      </a:r>
                      <a:endParaRPr lang="en-US" dirty="0"/>
                    </a:p>
                  </a:txBody>
                  <a:tcPr/>
                </a:tc>
                <a:extLst>
                  <a:ext uri="{0D108BD9-81ED-4DB2-BD59-A6C34878D82A}">
                    <a16:rowId xmlns:a16="http://schemas.microsoft.com/office/drawing/2014/main" val="10005"/>
                  </a:ext>
                </a:extLst>
              </a:tr>
              <a:tr h="1084295">
                <a:tc>
                  <a:txBody>
                    <a:bodyPr/>
                    <a:lstStyle/>
                    <a:p>
                      <a:r>
                        <a:rPr lang="en-US" dirty="0" smtClean="0"/>
                        <a:t>6</a:t>
                      </a:r>
                      <a:endParaRPr lang="en-US" dirty="0"/>
                    </a:p>
                  </a:txBody>
                  <a:tcPr/>
                </a:tc>
                <a:tc>
                  <a:txBody>
                    <a:bodyPr/>
                    <a:lstStyle/>
                    <a:p>
                      <a:r>
                        <a:rPr lang="en-US" dirty="0" smtClean="0"/>
                        <a:t>Friend intervened</a:t>
                      </a:r>
                      <a:r>
                        <a:rPr lang="en-US" baseline="0" dirty="0" smtClean="0"/>
                        <a:t> in an intimate partner violence (emotional abuse) situation</a:t>
                      </a:r>
                      <a:endParaRPr lang="en-US" dirty="0"/>
                    </a:p>
                  </a:txBody>
                  <a:tcPr/>
                </a:tc>
                <a:tc>
                  <a:txBody>
                    <a:bodyPr/>
                    <a:lstStyle/>
                    <a:p>
                      <a:r>
                        <a:rPr lang="en-US" dirty="0" smtClean="0"/>
                        <a:t>Female</a:t>
                      </a:r>
                      <a:endParaRPr lang="en-US" dirty="0"/>
                    </a:p>
                  </a:txBody>
                  <a:tcPr/>
                </a:tc>
                <a:tc>
                  <a:txBody>
                    <a:bodyPr/>
                    <a:lstStyle/>
                    <a:p>
                      <a:r>
                        <a:rPr lang="en-US" dirty="0" smtClean="0"/>
                        <a:t>Male</a:t>
                      </a:r>
                      <a:endParaRPr lang="en-US" dirty="0"/>
                    </a:p>
                  </a:txBody>
                  <a:tcPr/>
                </a:tc>
                <a:tc>
                  <a:txBody>
                    <a:bodyPr/>
                    <a:lstStyle/>
                    <a:p>
                      <a:r>
                        <a:rPr lang="en-US" dirty="0" smtClean="0"/>
                        <a:t>Ind.</a:t>
                      </a:r>
                      <a:endParaRPr lang="en-US" dirty="0"/>
                    </a:p>
                  </a:txBody>
                  <a:tcPr/>
                </a:tc>
                <a:extLst>
                  <a:ext uri="{0D108BD9-81ED-4DB2-BD59-A6C34878D82A}">
                    <a16:rowId xmlns:a16="http://schemas.microsoft.com/office/drawing/2014/main" val="10006"/>
                  </a:ext>
                </a:extLst>
              </a:tr>
              <a:tr h="741886">
                <a:tc>
                  <a:txBody>
                    <a:bodyPr/>
                    <a:lstStyle/>
                    <a:p>
                      <a:r>
                        <a:rPr lang="en-US" dirty="0" smtClean="0"/>
                        <a:t>7</a:t>
                      </a:r>
                      <a:endParaRPr lang="en-US" dirty="0"/>
                    </a:p>
                  </a:txBody>
                  <a:tcPr/>
                </a:tc>
                <a:tc>
                  <a:txBody>
                    <a:bodyPr/>
                    <a:lstStyle/>
                    <a:p>
                      <a:r>
                        <a:rPr lang="en-US" dirty="0" smtClean="0"/>
                        <a:t>Friends intervened</a:t>
                      </a:r>
                      <a:r>
                        <a:rPr lang="en-US" baseline="0" dirty="0" smtClean="0"/>
                        <a:t> in an alcohol emergency </a:t>
                      </a:r>
                      <a:endParaRPr lang="en-US" dirty="0"/>
                    </a:p>
                  </a:txBody>
                  <a:tcPr/>
                </a:tc>
                <a:tc>
                  <a:txBody>
                    <a:bodyPr/>
                    <a:lstStyle/>
                    <a:p>
                      <a:r>
                        <a:rPr lang="en-US" dirty="0" smtClean="0"/>
                        <a:t>Male</a:t>
                      </a:r>
                      <a:endParaRPr lang="en-US" dirty="0"/>
                    </a:p>
                  </a:txBody>
                  <a:tcPr/>
                </a:tc>
                <a:tc>
                  <a:txBody>
                    <a:bodyPr/>
                    <a:lstStyle/>
                    <a:p>
                      <a:r>
                        <a:rPr lang="en-US" dirty="0" smtClean="0"/>
                        <a:t>Male</a:t>
                      </a:r>
                      <a:endParaRPr lang="en-US" dirty="0"/>
                    </a:p>
                  </a:txBody>
                  <a:tcPr/>
                </a:tc>
                <a:tc>
                  <a:txBody>
                    <a:bodyPr/>
                    <a:lstStyle/>
                    <a:p>
                      <a:r>
                        <a:rPr lang="en-US" dirty="0" smtClean="0"/>
                        <a:t>Ind. &amp; Group</a:t>
                      </a:r>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4883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33400"/>
            <a:ext cx="6965245" cy="1202485"/>
          </a:xfrm>
        </p:spPr>
        <p:txBody>
          <a:bodyPr/>
          <a:lstStyle/>
          <a:p>
            <a:r>
              <a:rPr lang="en-US" dirty="0" smtClean="0">
                <a:solidFill>
                  <a:schemeClr val="bg2">
                    <a:lumMod val="25000"/>
                  </a:schemeClr>
                </a:solidFill>
                <a:latin typeface="HelveticaNeueLT Std Blk Cn" panose="020B0806030702040204" pitchFamily="34" charset="0"/>
              </a:rPr>
              <a:t>Signs of a Problem</a:t>
            </a:r>
            <a:endParaRPr lang="en-US" dirty="0">
              <a:solidFill>
                <a:schemeClr val="bg2">
                  <a:lumMod val="25000"/>
                </a:schemeClr>
              </a:solidFill>
              <a:latin typeface="HelveticaNeueLT Std Blk Cn" panose="020B0806030702040204" pitchFamily="34" charset="0"/>
            </a:endParaRPr>
          </a:p>
        </p:txBody>
      </p:sp>
      <p:sp>
        <p:nvSpPr>
          <p:cNvPr id="3" name="Content Placeholder 2"/>
          <p:cNvSpPr>
            <a:spLocks noGrp="1"/>
          </p:cNvSpPr>
          <p:nvPr>
            <p:ph idx="1"/>
          </p:nvPr>
        </p:nvSpPr>
        <p:spPr>
          <a:xfrm>
            <a:off x="990600" y="1600200"/>
            <a:ext cx="7239000" cy="4571999"/>
          </a:xfrm>
        </p:spPr>
        <p:txBody>
          <a:bodyPr>
            <a:normAutofit/>
          </a:bodyPr>
          <a:lstStyle/>
          <a:p>
            <a:r>
              <a:rPr lang="en-US" dirty="0" smtClean="0"/>
              <a:t>In any of the scenarios, what did the characters see or hear that concerned them?</a:t>
            </a:r>
          </a:p>
          <a:p>
            <a:pPr marL="0" indent="0">
              <a:buNone/>
            </a:pPr>
            <a:endParaRPr lang="en-US" sz="1300" dirty="0" smtClean="0"/>
          </a:p>
          <a:p>
            <a:pPr marL="365760" lvl="1" indent="0">
              <a:buNone/>
            </a:pPr>
            <a:endParaRPr lang="en-US" sz="1300" dirty="0" smtClean="0"/>
          </a:p>
          <a:p>
            <a:pPr marL="365760" lvl="1" indent="0">
              <a:buNone/>
            </a:pPr>
            <a:endParaRPr lang="en-US" sz="1300" dirty="0" smtClean="0"/>
          </a:p>
          <a:p>
            <a:r>
              <a:rPr lang="en-US" dirty="0" smtClean="0"/>
              <a:t>What can make it hard </a:t>
            </a:r>
          </a:p>
          <a:p>
            <a:pPr marL="0" indent="0">
              <a:buNone/>
            </a:pPr>
            <a:r>
              <a:rPr lang="en-US" dirty="0"/>
              <a:t> </a:t>
            </a:r>
            <a:r>
              <a:rPr lang="en-US" dirty="0" smtClean="0"/>
              <a:t>   to tell if the situation is </a:t>
            </a:r>
          </a:p>
          <a:p>
            <a:pPr marL="0" indent="0">
              <a:buNone/>
            </a:pPr>
            <a:r>
              <a:rPr lang="en-US" dirty="0"/>
              <a:t> </a:t>
            </a:r>
            <a:r>
              <a:rPr lang="en-US" dirty="0" smtClean="0"/>
              <a:t>   serious enough to require </a:t>
            </a:r>
          </a:p>
          <a:p>
            <a:pPr marL="0" indent="0">
              <a:buNone/>
            </a:pPr>
            <a:r>
              <a:rPr lang="en-US" dirty="0"/>
              <a:t> </a:t>
            </a:r>
            <a:r>
              <a:rPr lang="en-US" dirty="0" smtClean="0"/>
              <a:t>   someone to act?</a:t>
            </a:r>
          </a:p>
          <a:p>
            <a:pPr marL="0" indent="0">
              <a:buNone/>
            </a:pPr>
            <a:endParaRPr lang="en-US" dirty="0" smtClean="0"/>
          </a:p>
          <a:p>
            <a:pPr marL="0" indent="0">
              <a:buNone/>
            </a:pPr>
            <a:endParaRPr lang="en-US" sz="1300" dirty="0" smtClean="0"/>
          </a:p>
          <a:p>
            <a:endParaRPr lang="en-US" dirty="0" smtClean="0"/>
          </a:p>
          <a:p>
            <a:pPr marL="0" indent="0">
              <a:buNone/>
            </a:pPr>
            <a:endParaRPr lang="en-US" dirty="0" smtClean="0"/>
          </a:p>
          <a:p>
            <a:pPr marL="0" indent="0">
              <a:buNone/>
            </a:pP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4745" t="6350" r="13825" b="11111"/>
          <a:stretch/>
        </p:blipFill>
        <p:spPr>
          <a:xfrm>
            <a:off x="4800600" y="2769161"/>
            <a:ext cx="3295763" cy="2107639"/>
          </a:xfrm>
          <a:prstGeom prst="rect">
            <a:avLst/>
          </a:prstGeom>
        </p:spPr>
      </p:pic>
      <p:sp>
        <p:nvSpPr>
          <p:cNvPr id="9" name="Footer Placeholder 4"/>
          <p:cNvSpPr>
            <a:spLocks noGrp="1"/>
          </p:cNvSpPr>
          <p:nvPr>
            <p:ph type="ftr" sz="quarter" idx="11"/>
          </p:nvPr>
        </p:nvSpPr>
        <p:spPr>
          <a:xfrm>
            <a:off x="1807550" y="6400800"/>
            <a:ext cx="6650649" cy="365125"/>
          </a:xfrm>
        </p:spPr>
        <p:txBody>
          <a:bodyPr/>
          <a:lstStyle/>
          <a:p>
            <a:pPr lvl="2" algn="r"/>
            <a:r>
              <a:rPr lang="en-US" sz="900" dirty="0" smtClean="0">
                <a:solidFill>
                  <a:schemeClr val="bg1">
                    <a:lumMod val="85000"/>
                  </a:schemeClr>
                </a:solidFill>
                <a:latin typeface="+mn-lt"/>
              </a:rPr>
              <a:t>Cornell University 2017</a:t>
            </a:r>
            <a:endParaRPr lang="en-US" sz="900" dirty="0">
              <a:solidFill>
                <a:schemeClr val="bg1">
                  <a:lumMod val="85000"/>
                </a:schemeClr>
              </a:solidFill>
              <a:latin typeface="+mn-lt"/>
            </a:endParaRPr>
          </a:p>
        </p:txBody>
      </p:sp>
    </p:spTree>
    <p:extLst>
      <p:ext uri="{BB962C8B-B14F-4D97-AF65-F5344CB8AC3E}">
        <p14:creationId xmlns:p14="http://schemas.microsoft.com/office/powerpoint/2010/main" val="15921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25000"/>
                  </a:schemeClr>
                </a:solidFill>
                <a:latin typeface="HelveticaNeueLT Std Blk Cn" panose="020B0806030702040204" pitchFamily="34" charset="0"/>
              </a:rPr>
              <a:t>Bystander Emotions</a:t>
            </a:r>
            <a:endParaRPr lang="en-US" dirty="0">
              <a:solidFill>
                <a:schemeClr val="bg2">
                  <a:lumMod val="25000"/>
                </a:schemeClr>
              </a:solidFill>
              <a:latin typeface="HelveticaNeueLT Std Blk Cn" panose="020B0806030702040204" pitchFamily="34" charset="0"/>
            </a:endParaRPr>
          </a:p>
        </p:txBody>
      </p:sp>
      <p:sp>
        <p:nvSpPr>
          <p:cNvPr id="3" name="Content Placeholder 2"/>
          <p:cNvSpPr>
            <a:spLocks noGrp="1"/>
          </p:cNvSpPr>
          <p:nvPr>
            <p:ph idx="1"/>
          </p:nvPr>
        </p:nvSpPr>
        <p:spPr>
          <a:xfrm>
            <a:off x="1066800" y="2133600"/>
            <a:ext cx="6858000" cy="3429000"/>
          </a:xfrm>
        </p:spPr>
        <p:txBody>
          <a:bodyPr/>
          <a:lstStyle/>
          <a:p>
            <a:r>
              <a:rPr lang="en-US" dirty="0" smtClean="0"/>
              <a:t>To what extent did the characters feel responsible to say or do something?</a:t>
            </a:r>
          </a:p>
          <a:p>
            <a:pPr marL="365760" lvl="1" indent="0">
              <a:buNone/>
            </a:pPr>
            <a:endParaRPr lang="en-US" dirty="0" smtClean="0"/>
          </a:p>
          <a:p>
            <a:r>
              <a:rPr lang="en-US" dirty="0" smtClean="0"/>
              <a:t>What emotions might they </a:t>
            </a:r>
            <a:br>
              <a:rPr lang="en-US" dirty="0" smtClean="0"/>
            </a:br>
            <a:r>
              <a:rPr lang="en-US" dirty="0" smtClean="0"/>
              <a:t>have had to overcome in </a:t>
            </a:r>
            <a:br>
              <a:rPr lang="en-US" dirty="0" smtClean="0"/>
            </a:br>
            <a:r>
              <a:rPr lang="en-US" dirty="0" smtClean="0"/>
              <a:t>order to act?</a:t>
            </a:r>
          </a:p>
          <a:p>
            <a:pPr marL="0" indent="0">
              <a:buNone/>
            </a:pPr>
            <a:endParaRPr lang="en-US" dirty="0" smtClean="0"/>
          </a:p>
          <a:p>
            <a:pPr marL="0" indent="0">
              <a:buNone/>
            </a:pP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333" t="8000" r="20000" b="12000"/>
          <a:stretch/>
        </p:blipFill>
        <p:spPr>
          <a:xfrm>
            <a:off x="5029200" y="2895600"/>
            <a:ext cx="3031068" cy="2133600"/>
          </a:xfrm>
          <a:prstGeom prst="rect">
            <a:avLst/>
          </a:prstGeom>
        </p:spPr>
      </p:pic>
      <p:sp>
        <p:nvSpPr>
          <p:cNvPr id="8" name="Footer Placeholder 4"/>
          <p:cNvSpPr>
            <a:spLocks noGrp="1"/>
          </p:cNvSpPr>
          <p:nvPr>
            <p:ph type="ftr" sz="quarter" idx="11"/>
          </p:nvPr>
        </p:nvSpPr>
        <p:spPr>
          <a:xfrm>
            <a:off x="1807550" y="6400800"/>
            <a:ext cx="6650649" cy="365125"/>
          </a:xfrm>
        </p:spPr>
        <p:txBody>
          <a:bodyPr/>
          <a:lstStyle/>
          <a:p>
            <a:pPr lvl="2" algn="r"/>
            <a:r>
              <a:rPr lang="en-US" sz="900" dirty="0" smtClean="0">
                <a:solidFill>
                  <a:schemeClr val="bg1">
                    <a:lumMod val="85000"/>
                  </a:schemeClr>
                </a:solidFill>
                <a:latin typeface="+mn-lt"/>
              </a:rPr>
              <a:t>Cornell University 2017</a:t>
            </a:r>
            <a:endParaRPr lang="en-US" sz="900" dirty="0">
              <a:solidFill>
                <a:schemeClr val="bg1">
                  <a:lumMod val="85000"/>
                </a:schemeClr>
              </a:solidFill>
              <a:latin typeface="+mn-lt"/>
            </a:endParaRPr>
          </a:p>
        </p:txBody>
      </p:sp>
    </p:spTree>
    <p:extLst>
      <p:ext uri="{BB962C8B-B14F-4D97-AF65-F5344CB8AC3E}">
        <p14:creationId xmlns:p14="http://schemas.microsoft.com/office/powerpoint/2010/main" val="298984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38200"/>
            <a:ext cx="6965245" cy="1295400"/>
          </a:xfrm>
        </p:spPr>
        <p:txBody>
          <a:bodyPr>
            <a:noAutofit/>
          </a:bodyPr>
          <a:lstStyle/>
          <a:p>
            <a:r>
              <a:rPr lang="en-US" b="1" dirty="0" smtClean="0">
                <a:solidFill>
                  <a:schemeClr val="bg2">
                    <a:lumMod val="25000"/>
                  </a:schemeClr>
                </a:solidFill>
                <a:latin typeface="HelveticaNeueLT Std Blk Cn" panose="020B0806030702040204" pitchFamily="34" charset="0"/>
              </a:rPr>
              <a:t>Role of Relationship</a:t>
            </a:r>
            <a:r>
              <a:rPr lang="en-US" sz="2800" dirty="0"/>
              <a:t/>
            </a:r>
            <a:br>
              <a:rPr lang="en-US" sz="2800" dirty="0"/>
            </a:br>
            <a:endParaRPr lang="en-US" sz="2800" dirty="0"/>
          </a:p>
        </p:txBody>
      </p:sp>
      <p:sp>
        <p:nvSpPr>
          <p:cNvPr id="3" name="Content Placeholder 2"/>
          <p:cNvSpPr>
            <a:spLocks noGrp="1"/>
          </p:cNvSpPr>
          <p:nvPr>
            <p:ph sz="quarter" idx="13"/>
          </p:nvPr>
        </p:nvSpPr>
        <p:spPr>
          <a:xfrm>
            <a:off x="1143000" y="2286000"/>
            <a:ext cx="2971800" cy="3370752"/>
          </a:xfrm>
          <a:ln>
            <a:solidFill>
              <a:schemeClr val="accent2">
                <a:lumMod val="75000"/>
              </a:schemeClr>
            </a:solidFill>
          </a:ln>
        </p:spPr>
        <p:txBody>
          <a:bodyPr/>
          <a:lstStyle/>
          <a:p>
            <a:r>
              <a:rPr lang="en-US" dirty="0" smtClean="0"/>
              <a:t>Friend </a:t>
            </a:r>
          </a:p>
          <a:p>
            <a:r>
              <a:rPr lang="en-US" dirty="0" smtClean="0"/>
              <a:t>Roommate or teammate</a:t>
            </a:r>
          </a:p>
          <a:p>
            <a:r>
              <a:rPr lang="en-US" dirty="0" smtClean="0"/>
              <a:t>Best friend</a:t>
            </a:r>
          </a:p>
          <a:p>
            <a:r>
              <a:rPr lang="en-US" dirty="0" smtClean="0"/>
              <a:t>Acquaintance</a:t>
            </a:r>
          </a:p>
          <a:p>
            <a:r>
              <a:rPr lang="en-US" dirty="0" smtClean="0"/>
              <a:t>Stranger</a:t>
            </a:r>
          </a:p>
          <a:p>
            <a:pPr marL="0" indent="0">
              <a:buNone/>
            </a:pPr>
            <a:endParaRPr lang="en-US" dirty="0"/>
          </a:p>
        </p:txBody>
      </p:sp>
      <p:sp>
        <p:nvSpPr>
          <p:cNvPr id="4" name="Content Placeholder 3"/>
          <p:cNvSpPr>
            <a:spLocks noGrp="1"/>
          </p:cNvSpPr>
          <p:nvPr>
            <p:ph sz="quarter" idx="14"/>
          </p:nvPr>
        </p:nvSpPr>
        <p:spPr>
          <a:xfrm>
            <a:off x="4419600" y="2286000"/>
            <a:ext cx="3733800" cy="3370752"/>
          </a:xfrm>
          <a:ln>
            <a:solidFill>
              <a:schemeClr val="accent2">
                <a:lumMod val="75000"/>
              </a:schemeClr>
            </a:solidFill>
          </a:ln>
        </p:spPr>
        <p:txBody>
          <a:bodyPr>
            <a:normAutofit/>
          </a:bodyPr>
          <a:lstStyle/>
          <a:p>
            <a:r>
              <a:rPr lang="en-US" dirty="0"/>
              <a:t>Potential Sexual Assault</a:t>
            </a:r>
          </a:p>
          <a:p>
            <a:r>
              <a:rPr lang="en-US" dirty="0" smtClean="0"/>
              <a:t>Bias (racial or other)</a:t>
            </a:r>
            <a:endParaRPr lang="en-US" dirty="0"/>
          </a:p>
          <a:p>
            <a:r>
              <a:rPr lang="en-US" dirty="0"/>
              <a:t>Hazing</a:t>
            </a:r>
          </a:p>
          <a:p>
            <a:r>
              <a:rPr lang="en-US" dirty="0" smtClean="0"/>
              <a:t>Academic Stress</a:t>
            </a:r>
          </a:p>
          <a:p>
            <a:r>
              <a:rPr lang="en-US" dirty="0"/>
              <a:t>Sexual Harassment</a:t>
            </a:r>
          </a:p>
          <a:p>
            <a:r>
              <a:rPr lang="en-US" dirty="0" smtClean="0"/>
              <a:t>Intimate Partner Violence</a:t>
            </a:r>
          </a:p>
          <a:p>
            <a:r>
              <a:rPr lang="en-US" dirty="0" smtClean="0"/>
              <a:t>Alcohol Emergency</a:t>
            </a:r>
          </a:p>
        </p:txBody>
      </p:sp>
      <p:sp>
        <p:nvSpPr>
          <p:cNvPr id="8" name="Footer Placeholder 4"/>
          <p:cNvSpPr>
            <a:spLocks noGrp="1"/>
          </p:cNvSpPr>
          <p:nvPr>
            <p:ph type="ftr" sz="quarter" idx="11"/>
          </p:nvPr>
        </p:nvSpPr>
        <p:spPr>
          <a:xfrm>
            <a:off x="1807550" y="6400800"/>
            <a:ext cx="6650649" cy="365125"/>
          </a:xfrm>
        </p:spPr>
        <p:txBody>
          <a:bodyPr/>
          <a:lstStyle/>
          <a:p>
            <a:pPr lvl="2" algn="r"/>
            <a:r>
              <a:rPr lang="en-US" sz="900" dirty="0" smtClean="0">
                <a:solidFill>
                  <a:schemeClr val="bg1">
                    <a:lumMod val="85000"/>
                  </a:schemeClr>
                </a:solidFill>
                <a:latin typeface="+mn-lt"/>
              </a:rPr>
              <a:t>Cornell University 2017</a:t>
            </a:r>
            <a:endParaRPr lang="en-US" sz="900" dirty="0">
              <a:solidFill>
                <a:schemeClr val="bg1">
                  <a:lumMod val="85000"/>
                </a:schemeClr>
              </a:solidFill>
              <a:latin typeface="+mn-lt"/>
            </a:endParaRPr>
          </a:p>
        </p:txBody>
      </p:sp>
    </p:spTree>
    <p:extLst>
      <p:ext uri="{BB962C8B-B14F-4D97-AF65-F5344CB8AC3E}">
        <p14:creationId xmlns:p14="http://schemas.microsoft.com/office/powerpoint/2010/main" val="3111804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85800"/>
            <a:ext cx="6965245" cy="1202485"/>
          </a:xfrm>
        </p:spPr>
        <p:txBody>
          <a:bodyPr/>
          <a:lstStyle/>
          <a:p>
            <a:r>
              <a:rPr lang="en-US" dirty="0">
                <a:solidFill>
                  <a:schemeClr val="bg2">
                    <a:lumMod val="25000"/>
                  </a:schemeClr>
                </a:solidFill>
                <a:latin typeface="HelveticaNeueLT Std Blk Cn" panose="020B0806030702040204" pitchFamily="34" charset="0"/>
              </a:rPr>
              <a:t>Taking Action</a:t>
            </a:r>
          </a:p>
        </p:txBody>
      </p:sp>
      <p:sp>
        <p:nvSpPr>
          <p:cNvPr id="3" name="Content Placeholder 2"/>
          <p:cNvSpPr>
            <a:spLocks noGrp="1"/>
          </p:cNvSpPr>
          <p:nvPr>
            <p:ph idx="1"/>
          </p:nvPr>
        </p:nvSpPr>
        <p:spPr>
          <a:xfrm>
            <a:off x="1066800" y="1752600"/>
            <a:ext cx="7010400" cy="4343399"/>
          </a:xfrm>
        </p:spPr>
        <p:txBody>
          <a:bodyPr>
            <a:normAutofit fontScale="92500" lnSpcReduction="10000"/>
          </a:bodyPr>
          <a:lstStyle/>
          <a:p>
            <a:r>
              <a:rPr lang="en-US" b="1" dirty="0" smtClean="0"/>
              <a:t>Non-urgent situations</a:t>
            </a:r>
          </a:p>
          <a:p>
            <a:pPr lvl="1"/>
            <a:r>
              <a:rPr lang="en-US" dirty="0" smtClean="0"/>
              <a:t>Listen</a:t>
            </a:r>
          </a:p>
          <a:p>
            <a:pPr lvl="1"/>
            <a:r>
              <a:rPr lang="en-US" dirty="0" smtClean="0"/>
              <a:t>Express concern</a:t>
            </a:r>
          </a:p>
          <a:p>
            <a:pPr lvl="1"/>
            <a:r>
              <a:rPr lang="en-US" dirty="0" smtClean="0"/>
              <a:t>Describe what you observe</a:t>
            </a:r>
          </a:p>
          <a:p>
            <a:pPr lvl="1"/>
            <a:r>
              <a:rPr lang="en-US" dirty="0" smtClean="0"/>
              <a:t>Offer support</a:t>
            </a:r>
          </a:p>
          <a:p>
            <a:pPr lvl="1"/>
            <a:r>
              <a:rPr lang="en-US" dirty="0" smtClean="0"/>
              <a:t>Connect to resources</a:t>
            </a:r>
          </a:p>
          <a:p>
            <a:pPr marL="365760" lvl="1" indent="0">
              <a:buNone/>
            </a:pPr>
            <a:endParaRPr lang="en-US" dirty="0" smtClean="0"/>
          </a:p>
          <a:p>
            <a:r>
              <a:rPr lang="en-US" b="1" dirty="0" smtClean="0"/>
              <a:t>Urgent/emergency situations</a:t>
            </a:r>
          </a:p>
          <a:p>
            <a:pPr lvl="1"/>
            <a:r>
              <a:rPr lang="en-US" dirty="0" smtClean="0"/>
              <a:t>Don’t assume others will act</a:t>
            </a:r>
          </a:p>
          <a:p>
            <a:pPr lvl="1"/>
            <a:r>
              <a:rPr lang="en-US" dirty="0"/>
              <a:t>Act with others if </a:t>
            </a:r>
            <a:r>
              <a:rPr lang="en-US" dirty="0" smtClean="0"/>
              <a:t>possible</a:t>
            </a:r>
          </a:p>
          <a:p>
            <a:pPr lvl="1"/>
            <a:r>
              <a:rPr lang="en-US" dirty="0" smtClean="0"/>
              <a:t>Be direct or distract</a:t>
            </a:r>
          </a:p>
          <a:p>
            <a:pPr lvl="1"/>
            <a:r>
              <a:rPr lang="en-US" dirty="0" smtClean="0"/>
              <a:t>Call for help</a:t>
            </a:r>
            <a:endParaRPr lang="en-US" dirty="0"/>
          </a:p>
          <a:p>
            <a:pPr marL="365760" lvl="1" indent="0">
              <a:buNone/>
            </a:pPr>
            <a:endParaRPr lang="en-US" dirty="0" smtClean="0"/>
          </a:p>
          <a:p>
            <a:pPr marL="0" indent="0">
              <a:buNone/>
            </a:pPr>
            <a:endParaRPr lang="en-US" dirty="0" smtClean="0"/>
          </a:p>
          <a:p>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4026" t="8300" r="13506" b="9411"/>
          <a:stretch/>
        </p:blipFill>
        <p:spPr>
          <a:xfrm>
            <a:off x="5105400" y="1888285"/>
            <a:ext cx="3276600" cy="1946787"/>
          </a:xfrm>
          <a:prstGeom prst="rect">
            <a:avLst/>
          </a:prstGeom>
        </p:spPr>
      </p:pic>
      <p:sp>
        <p:nvSpPr>
          <p:cNvPr id="8" name="Footer Placeholder 4"/>
          <p:cNvSpPr>
            <a:spLocks noGrp="1"/>
          </p:cNvSpPr>
          <p:nvPr>
            <p:ph type="ftr" sz="quarter" idx="11"/>
          </p:nvPr>
        </p:nvSpPr>
        <p:spPr>
          <a:xfrm>
            <a:off x="1807550" y="6400800"/>
            <a:ext cx="6650649" cy="365125"/>
          </a:xfrm>
        </p:spPr>
        <p:txBody>
          <a:bodyPr/>
          <a:lstStyle/>
          <a:p>
            <a:pPr lvl="2" algn="r"/>
            <a:r>
              <a:rPr lang="en-US" sz="900" dirty="0" smtClean="0">
                <a:solidFill>
                  <a:schemeClr val="bg1">
                    <a:lumMod val="85000"/>
                  </a:schemeClr>
                </a:solidFill>
                <a:latin typeface="+mn-lt"/>
              </a:rPr>
              <a:t>Cornell University 2017</a:t>
            </a:r>
            <a:endParaRPr lang="en-US" sz="900" dirty="0">
              <a:solidFill>
                <a:schemeClr val="bg1">
                  <a:lumMod val="85000"/>
                </a:schemeClr>
              </a:solidFill>
              <a:latin typeface="+mn-lt"/>
            </a:endParaRPr>
          </a:p>
        </p:txBody>
      </p:sp>
    </p:spTree>
    <p:extLst>
      <p:ext uri="{BB962C8B-B14F-4D97-AF65-F5344CB8AC3E}">
        <p14:creationId xmlns:p14="http://schemas.microsoft.com/office/powerpoint/2010/main" val="227329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1000"/>
                                        <p:tgtEl>
                                          <p:spTgt spid="3">
                                            <p:txEl>
                                              <p:pRg st="10" end="10"/>
                                            </p:txEl>
                                          </p:spTgt>
                                        </p:tgtEl>
                                      </p:cBhvr>
                                    </p:animEffect>
                                    <p:anim calcmode="lin" valueType="num">
                                      <p:cBhvr>
                                        <p:cTn id="5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fade">
                                      <p:cBhvr>
                                        <p:cTn id="59" dur="1000"/>
                                        <p:tgtEl>
                                          <p:spTgt spid="3">
                                            <p:txEl>
                                              <p:pRg st="11" end="11"/>
                                            </p:txEl>
                                          </p:spTgt>
                                        </p:tgtEl>
                                      </p:cBhvr>
                                    </p:animEffect>
                                    <p:anim calcmode="lin" valueType="num">
                                      <p:cBhvr>
                                        <p:cTn id="6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1066800" y="900414"/>
            <a:ext cx="7200900" cy="394986"/>
          </a:xfrm>
        </p:spPr>
        <p:txBody>
          <a:bodyPr>
            <a:normAutofit fontScale="90000"/>
          </a:bodyPr>
          <a:lstStyle/>
          <a:p>
            <a:r>
              <a:rPr lang="en-US" dirty="0">
                <a:solidFill>
                  <a:schemeClr val="bg2">
                    <a:lumMod val="25000"/>
                  </a:schemeClr>
                </a:solidFill>
                <a:latin typeface="HelveticaNeueLT Std Blk Cn" panose="020B0806030702040204" pitchFamily="34" charset="0"/>
              </a:rPr>
              <a:t>Signs </a:t>
            </a:r>
            <a:r>
              <a:rPr lang="en-US" dirty="0" smtClean="0">
                <a:solidFill>
                  <a:schemeClr val="bg2">
                    <a:lumMod val="25000"/>
                  </a:schemeClr>
                </a:solidFill>
                <a:latin typeface="HelveticaNeueLT Std Blk Cn" panose="020B0806030702040204" pitchFamily="34" charset="0"/>
              </a:rPr>
              <a:t>of </a:t>
            </a:r>
            <a:r>
              <a:rPr lang="en-US" dirty="0">
                <a:solidFill>
                  <a:schemeClr val="bg2">
                    <a:lumMod val="25000"/>
                  </a:schemeClr>
                </a:solidFill>
                <a:latin typeface="HelveticaNeueLT Std Blk Cn" panose="020B0806030702040204" pitchFamily="34" charset="0"/>
              </a:rPr>
              <a:t>Alcohol Emergency</a:t>
            </a:r>
          </a:p>
        </p:txBody>
      </p:sp>
      <p:sp>
        <p:nvSpPr>
          <p:cNvPr id="206851" name="Rectangle 3"/>
          <p:cNvSpPr>
            <a:spLocks noGrp="1" noChangeArrowheads="1"/>
          </p:cNvSpPr>
          <p:nvPr>
            <p:ph idx="1"/>
          </p:nvPr>
        </p:nvSpPr>
        <p:spPr>
          <a:xfrm>
            <a:off x="1143000" y="1703427"/>
            <a:ext cx="6934200" cy="4240173"/>
          </a:xfrm>
        </p:spPr>
        <p:txBody>
          <a:bodyPr>
            <a:normAutofit fontScale="92500" lnSpcReduction="20000"/>
          </a:bodyPr>
          <a:lstStyle/>
          <a:p>
            <a:pPr marL="0" indent="0">
              <a:buNone/>
            </a:pPr>
            <a:r>
              <a:rPr lang="en-US" sz="2800" b="1" dirty="0" smtClean="0"/>
              <a:t>A- Alert</a:t>
            </a:r>
          </a:p>
          <a:p>
            <a:pPr lvl="2"/>
            <a:r>
              <a:rPr lang="en-US" sz="2400" dirty="0" smtClean="0"/>
              <a:t>Unable to rouse person or keep awake </a:t>
            </a:r>
          </a:p>
          <a:p>
            <a:pPr lvl="2"/>
            <a:r>
              <a:rPr lang="en-US" sz="2400" dirty="0"/>
              <a:t>Vomiting while passed out or </a:t>
            </a:r>
            <a:r>
              <a:rPr lang="en-US" sz="2400" dirty="0" smtClean="0"/>
              <a:t>incoherent</a:t>
            </a:r>
          </a:p>
          <a:p>
            <a:pPr marL="0" indent="0">
              <a:buNone/>
            </a:pPr>
            <a:r>
              <a:rPr lang="en-US" sz="2800" b="1" dirty="0" smtClean="0"/>
              <a:t>B-</a:t>
            </a:r>
            <a:r>
              <a:rPr lang="en-US" sz="2800" b="1" dirty="0"/>
              <a:t> </a:t>
            </a:r>
            <a:r>
              <a:rPr lang="en-US" sz="2800" b="1" dirty="0" smtClean="0"/>
              <a:t>Breathing</a:t>
            </a:r>
          </a:p>
          <a:p>
            <a:pPr lvl="2"/>
            <a:r>
              <a:rPr lang="en-US" sz="2400" dirty="0" smtClean="0"/>
              <a:t>Breathing slow, irregular pulse</a:t>
            </a:r>
          </a:p>
          <a:p>
            <a:pPr marL="0" indent="0">
              <a:buNone/>
            </a:pPr>
            <a:r>
              <a:rPr lang="en-US" sz="2800" b="1" dirty="0" smtClean="0"/>
              <a:t>C- Color</a:t>
            </a:r>
          </a:p>
          <a:p>
            <a:pPr lvl="2"/>
            <a:r>
              <a:rPr lang="en-US" sz="2400" dirty="0" smtClean="0"/>
              <a:t>Skin color “off</a:t>
            </a:r>
            <a:r>
              <a:rPr lang="en-US" sz="2400" dirty="0"/>
              <a:t>” or </a:t>
            </a:r>
            <a:r>
              <a:rPr lang="en-US" sz="2400" dirty="0" smtClean="0"/>
              <a:t>lips bluish, </a:t>
            </a:r>
            <a:br>
              <a:rPr lang="en-US" sz="2400" dirty="0" smtClean="0"/>
            </a:br>
            <a:r>
              <a:rPr lang="en-US" sz="2400" dirty="0" smtClean="0"/>
              <a:t>cold or “clammy” </a:t>
            </a:r>
            <a:r>
              <a:rPr lang="en-US" sz="2400" dirty="0"/>
              <a:t>to the </a:t>
            </a:r>
            <a:r>
              <a:rPr lang="en-US" sz="2400" dirty="0" smtClean="0"/>
              <a:t>touch</a:t>
            </a:r>
          </a:p>
          <a:p>
            <a:pPr marL="0" indent="0">
              <a:buNone/>
            </a:pPr>
            <a:r>
              <a:rPr lang="en-US" sz="2800" b="1" dirty="0" smtClean="0"/>
              <a:t>D- Doubt</a:t>
            </a:r>
          </a:p>
          <a:p>
            <a:pPr lvl="2"/>
            <a:r>
              <a:rPr lang="en-US" sz="2400" dirty="0" smtClean="0"/>
              <a:t>Not sure</a:t>
            </a:r>
          </a:p>
          <a:p>
            <a:pPr lvl="2"/>
            <a:r>
              <a:rPr lang="en-US" sz="2400" dirty="0" smtClean="0"/>
              <a:t>Head injury, mixed with other drugs</a:t>
            </a:r>
          </a:p>
          <a:p>
            <a:pPr>
              <a:buFont typeface="Wingdings" pitchFamily="2" charset="2"/>
              <a:buNone/>
            </a:pP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9248" t="45025" r="51870" b="12319"/>
          <a:stretch/>
        </p:blipFill>
        <p:spPr>
          <a:xfrm>
            <a:off x="5867400" y="3048000"/>
            <a:ext cx="2514600" cy="1981200"/>
          </a:xfrm>
          <a:prstGeom prst="rect">
            <a:avLst/>
          </a:prstGeom>
        </p:spPr>
      </p:pic>
      <p:sp>
        <p:nvSpPr>
          <p:cNvPr id="9" name="Footer Placeholder 4"/>
          <p:cNvSpPr>
            <a:spLocks noGrp="1"/>
          </p:cNvSpPr>
          <p:nvPr>
            <p:ph type="ftr" sz="quarter" idx="11"/>
          </p:nvPr>
        </p:nvSpPr>
        <p:spPr>
          <a:xfrm>
            <a:off x="1807550" y="6400800"/>
            <a:ext cx="6650649" cy="365125"/>
          </a:xfrm>
        </p:spPr>
        <p:txBody>
          <a:bodyPr/>
          <a:lstStyle/>
          <a:p>
            <a:pPr lvl="2" algn="r"/>
            <a:r>
              <a:rPr lang="en-US" sz="900" dirty="0" smtClean="0">
                <a:solidFill>
                  <a:schemeClr val="bg1">
                    <a:lumMod val="85000"/>
                  </a:schemeClr>
                </a:solidFill>
                <a:latin typeface="+mn-lt"/>
              </a:rPr>
              <a:t>Cornell University 2017</a:t>
            </a:r>
            <a:endParaRPr lang="en-US" sz="900" dirty="0">
              <a:solidFill>
                <a:schemeClr val="bg1">
                  <a:lumMod val="85000"/>
                </a:schemeClr>
              </a:solidFill>
              <a:latin typeface="+mn-lt"/>
            </a:endParaRPr>
          </a:p>
        </p:txBody>
      </p:sp>
    </p:spTree>
    <p:extLst>
      <p:ext uri="{BB962C8B-B14F-4D97-AF65-F5344CB8AC3E}">
        <p14:creationId xmlns:p14="http://schemas.microsoft.com/office/powerpoint/2010/main" val="368133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a:bodyPr>
          <a:lstStyle/>
          <a:p>
            <a:r>
              <a:rPr lang="en-US" sz="3200" dirty="0" smtClean="0">
                <a:solidFill>
                  <a:schemeClr val="bg2">
                    <a:lumMod val="25000"/>
                  </a:schemeClr>
                </a:solidFill>
                <a:latin typeface="HelveticaNeueLT Std Blk Cn" panose="020B0806030702040204" pitchFamily="34" charset="0"/>
              </a:rPr>
              <a:t>What to Do: </a:t>
            </a:r>
            <a:br>
              <a:rPr lang="en-US" sz="3200" dirty="0" smtClean="0">
                <a:solidFill>
                  <a:schemeClr val="bg2">
                    <a:lumMod val="25000"/>
                  </a:schemeClr>
                </a:solidFill>
                <a:latin typeface="HelveticaNeueLT Std Blk Cn" panose="020B0806030702040204" pitchFamily="34" charset="0"/>
              </a:rPr>
            </a:br>
            <a:r>
              <a:rPr lang="en-US" sz="3200" dirty="0" smtClean="0">
                <a:solidFill>
                  <a:schemeClr val="bg2">
                    <a:lumMod val="25000"/>
                  </a:schemeClr>
                </a:solidFill>
                <a:latin typeface="HelveticaNeueLT Std Blk Cn" panose="020B0806030702040204" pitchFamily="34" charset="0"/>
              </a:rPr>
              <a:t>Alcohol or Other Drug Emergencies  </a:t>
            </a:r>
            <a:endParaRPr lang="en-US" sz="3200" dirty="0">
              <a:solidFill>
                <a:schemeClr val="bg2">
                  <a:lumMod val="25000"/>
                </a:schemeClr>
              </a:solidFill>
              <a:latin typeface="HelveticaNeueLT Std Blk Cn" panose="020B0806030702040204" pitchFamily="34" charset="0"/>
            </a:endParaRPr>
          </a:p>
        </p:txBody>
      </p:sp>
      <p:sp>
        <p:nvSpPr>
          <p:cNvPr id="102403" name="Rectangle 3"/>
          <p:cNvSpPr>
            <a:spLocks noGrp="1" noChangeArrowheads="1"/>
          </p:cNvSpPr>
          <p:nvPr>
            <p:ph idx="1"/>
          </p:nvPr>
        </p:nvSpPr>
        <p:spPr>
          <a:xfrm>
            <a:off x="899160" y="2020067"/>
            <a:ext cx="8229600" cy="4800600"/>
          </a:xfrm>
        </p:spPr>
        <p:txBody>
          <a:bodyPr>
            <a:normAutofit/>
          </a:bodyPr>
          <a:lstStyle/>
          <a:p>
            <a:r>
              <a:rPr lang="en-US" sz="2000" b="1" dirty="0" smtClean="0"/>
              <a:t>Call </a:t>
            </a:r>
            <a:r>
              <a:rPr lang="en-US" sz="2000" b="1" dirty="0"/>
              <a:t>for help: </a:t>
            </a:r>
            <a:r>
              <a:rPr lang="en-US" sz="2000" dirty="0"/>
              <a:t>m</a:t>
            </a:r>
            <a:r>
              <a:rPr lang="en-US" sz="2000" dirty="0" smtClean="0"/>
              <a:t>edical evaluation</a:t>
            </a:r>
            <a:endParaRPr lang="en-US" sz="2000" dirty="0"/>
          </a:p>
          <a:p>
            <a:pPr lvl="1"/>
            <a:r>
              <a:rPr lang="en-US" sz="2000" dirty="0" smtClean="0"/>
              <a:t>911 Emergency </a:t>
            </a:r>
            <a:r>
              <a:rPr lang="en-US" sz="2000" dirty="0"/>
              <a:t>or </a:t>
            </a:r>
            <a:r>
              <a:rPr lang="en-US" sz="2000" dirty="0" smtClean="0"/>
              <a:t>University Police</a:t>
            </a:r>
          </a:p>
          <a:p>
            <a:pPr marL="365760" lvl="1" indent="0">
              <a:buNone/>
            </a:pPr>
            <a:r>
              <a:rPr lang="en-US" sz="2000" dirty="0" smtClean="0"/>
              <a:t> </a:t>
            </a:r>
            <a:endParaRPr lang="en-US" sz="2000" dirty="0"/>
          </a:p>
          <a:p>
            <a:r>
              <a:rPr lang="en-US" sz="2000" b="1" dirty="0" smtClean="0"/>
              <a:t>Stay </a:t>
            </a:r>
            <a:r>
              <a:rPr lang="en-US" sz="2000" b="1" dirty="0"/>
              <a:t>with the person</a:t>
            </a:r>
            <a:r>
              <a:rPr lang="en-US" sz="2000" dirty="0"/>
              <a:t> </a:t>
            </a:r>
            <a:r>
              <a:rPr lang="en-US" sz="2000" dirty="0" smtClean="0"/>
              <a:t>until </a:t>
            </a:r>
            <a:r>
              <a:rPr lang="en-US" sz="2000" dirty="0"/>
              <a:t>help </a:t>
            </a:r>
            <a:r>
              <a:rPr lang="en-US" sz="2000" dirty="0" smtClean="0"/>
              <a:t>arrives</a:t>
            </a:r>
          </a:p>
          <a:p>
            <a:pPr marL="0" indent="0">
              <a:buNone/>
            </a:pPr>
            <a:endParaRPr lang="en-US" sz="2000" b="1" dirty="0"/>
          </a:p>
          <a:p>
            <a:r>
              <a:rPr lang="en-US" sz="2000" b="1" dirty="0"/>
              <a:t>Turn the person</a:t>
            </a:r>
            <a:r>
              <a:rPr lang="en-US" sz="2000" dirty="0"/>
              <a:t> </a:t>
            </a:r>
            <a:r>
              <a:rPr lang="en-US" sz="2000" dirty="0" smtClean="0"/>
              <a:t>on their side</a:t>
            </a:r>
          </a:p>
          <a:p>
            <a:pPr marL="0" indent="0">
              <a:buNone/>
            </a:pPr>
            <a:endParaRPr lang="en-US" sz="2000" dirty="0" smtClean="0"/>
          </a:p>
          <a:p>
            <a:r>
              <a:rPr lang="en-US" sz="2000" b="1" dirty="0" smtClean="0"/>
              <a:t>Remember the University Good Samaritan Protocol and  NYS Law</a:t>
            </a:r>
          </a:p>
          <a:p>
            <a:pPr lvl="1"/>
            <a:r>
              <a:rPr lang="en-US" sz="1800" b="1" dirty="0" smtClean="0"/>
              <a:t>You and the ill person won’t get in trouble for underage drinking</a:t>
            </a:r>
          </a:p>
          <a:p>
            <a:pPr marL="365760" lvl="1" indent="0">
              <a:buNone/>
            </a:pPr>
            <a:r>
              <a:rPr lang="en-US" sz="1800" b="1" dirty="0"/>
              <a:t>	</a:t>
            </a:r>
            <a:r>
              <a:rPr lang="en-US" sz="1800" b="1" dirty="0" smtClean="0"/>
              <a:t> or drug possession</a:t>
            </a:r>
            <a:endParaRPr lang="en-US" sz="2000" dirty="0" smtClean="0"/>
          </a:p>
          <a:p>
            <a:pPr>
              <a:buFont typeface="Arial" panose="020B0604020202020204" pitchFamily="34" charset="0"/>
              <a:buChar char="•"/>
            </a:pPr>
            <a:endParaRPr lang="en-US" sz="2000" dirty="0" smtClean="0"/>
          </a:p>
        </p:txBody>
      </p:sp>
      <p:sp>
        <p:nvSpPr>
          <p:cNvPr id="2" name="AutoShape 2" descr="Image result for nianne vanfle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5144" t="9477" r="14596" b="12319"/>
          <a:stretch/>
        </p:blipFill>
        <p:spPr>
          <a:xfrm>
            <a:off x="5650444" y="2343796"/>
            <a:ext cx="2655356" cy="1847204"/>
          </a:xfrm>
          <a:prstGeom prst="rect">
            <a:avLst/>
          </a:prstGeom>
        </p:spPr>
      </p:pic>
      <p:sp>
        <p:nvSpPr>
          <p:cNvPr id="9" name="Footer Placeholder 4"/>
          <p:cNvSpPr>
            <a:spLocks noGrp="1"/>
          </p:cNvSpPr>
          <p:nvPr>
            <p:ph type="ftr" sz="quarter" idx="11"/>
          </p:nvPr>
        </p:nvSpPr>
        <p:spPr>
          <a:xfrm>
            <a:off x="1807550" y="6400800"/>
            <a:ext cx="6650649" cy="365125"/>
          </a:xfrm>
        </p:spPr>
        <p:txBody>
          <a:bodyPr/>
          <a:lstStyle/>
          <a:p>
            <a:pPr lvl="2" algn="r"/>
            <a:r>
              <a:rPr lang="en-US" sz="900" dirty="0" smtClean="0">
                <a:solidFill>
                  <a:schemeClr val="bg1">
                    <a:lumMod val="85000"/>
                  </a:schemeClr>
                </a:solidFill>
                <a:latin typeface="+mn-lt"/>
              </a:rPr>
              <a:t>Cornell University 2017</a:t>
            </a:r>
            <a:endParaRPr lang="en-US" sz="900" dirty="0">
              <a:solidFill>
                <a:schemeClr val="bg1">
                  <a:lumMod val="85000"/>
                </a:schemeClr>
              </a:solidFill>
              <a:latin typeface="+mn-lt"/>
            </a:endParaRPr>
          </a:p>
        </p:txBody>
      </p:sp>
    </p:spTree>
    <p:extLst>
      <p:ext uri="{BB962C8B-B14F-4D97-AF65-F5344CB8AC3E}">
        <p14:creationId xmlns:p14="http://schemas.microsoft.com/office/powerpoint/2010/main" val="117235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fade">
                                      <p:cBhvr>
                                        <p:cTn id="7" dur="500"/>
                                        <p:tgtEl>
                                          <p:spTgt spid="10240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03">
                                            <p:txEl>
                                              <p:pRg st="1" end="1"/>
                                            </p:txEl>
                                          </p:spTgt>
                                        </p:tgtEl>
                                        <p:attrNameLst>
                                          <p:attrName>style.visibility</p:attrName>
                                        </p:attrNameLst>
                                      </p:cBhvr>
                                      <p:to>
                                        <p:strVal val="visible"/>
                                      </p:to>
                                    </p:set>
                                    <p:animEffect transition="in" filter="fade">
                                      <p:cBhvr>
                                        <p:cTn id="10" dur="500"/>
                                        <p:tgtEl>
                                          <p:spTgt spid="10240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2403">
                                            <p:txEl>
                                              <p:pRg st="2" end="2"/>
                                            </p:txEl>
                                          </p:spTgt>
                                        </p:tgtEl>
                                        <p:attrNameLst>
                                          <p:attrName>style.visibility</p:attrName>
                                        </p:attrNameLst>
                                      </p:cBhvr>
                                      <p:to>
                                        <p:strVal val="visible"/>
                                      </p:to>
                                    </p:set>
                                    <p:animEffect transition="in" filter="fade">
                                      <p:cBhvr>
                                        <p:cTn id="13" dur="500"/>
                                        <p:tgtEl>
                                          <p:spTgt spid="10240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403">
                                            <p:txEl>
                                              <p:pRg st="3" end="3"/>
                                            </p:txEl>
                                          </p:spTgt>
                                        </p:tgtEl>
                                        <p:attrNameLst>
                                          <p:attrName>style.visibility</p:attrName>
                                        </p:attrNameLst>
                                      </p:cBhvr>
                                      <p:to>
                                        <p:strVal val="visible"/>
                                      </p:to>
                                    </p:set>
                                    <p:animEffect transition="in" filter="fade">
                                      <p:cBhvr>
                                        <p:cTn id="18" dur="500"/>
                                        <p:tgtEl>
                                          <p:spTgt spid="10240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403">
                                            <p:txEl>
                                              <p:pRg st="5" end="5"/>
                                            </p:txEl>
                                          </p:spTgt>
                                        </p:tgtEl>
                                        <p:attrNameLst>
                                          <p:attrName>style.visibility</p:attrName>
                                        </p:attrNameLst>
                                      </p:cBhvr>
                                      <p:to>
                                        <p:strVal val="visible"/>
                                      </p:to>
                                    </p:set>
                                    <p:animEffect transition="in" filter="fade">
                                      <p:cBhvr>
                                        <p:cTn id="23" dur="500"/>
                                        <p:tgtEl>
                                          <p:spTgt spid="10240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403">
                                            <p:txEl>
                                              <p:pRg st="7" end="7"/>
                                            </p:txEl>
                                          </p:spTgt>
                                        </p:tgtEl>
                                        <p:attrNameLst>
                                          <p:attrName>style.visibility</p:attrName>
                                        </p:attrNameLst>
                                      </p:cBhvr>
                                      <p:to>
                                        <p:strVal val="visible"/>
                                      </p:to>
                                    </p:set>
                                    <p:animEffect transition="in" filter="fade">
                                      <p:cBhvr>
                                        <p:cTn id="28" dur="500"/>
                                        <p:tgtEl>
                                          <p:spTgt spid="10240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2403">
                                            <p:txEl>
                                              <p:pRg st="8" end="8"/>
                                            </p:txEl>
                                          </p:spTgt>
                                        </p:tgtEl>
                                        <p:attrNameLst>
                                          <p:attrName>style.visibility</p:attrName>
                                        </p:attrNameLst>
                                      </p:cBhvr>
                                      <p:to>
                                        <p:strVal val="visible"/>
                                      </p:to>
                                    </p:set>
                                    <p:animEffect transition="in" filter="fade">
                                      <p:cBhvr>
                                        <p:cTn id="33" dur="500"/>
                                        <p:tgtEl>
                                          <p:spTgt spid="10240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2403">
                                            <p:txEl>
                                              <p:pRg st="9" end="9"/>
                                            </p:txEl>
                                          </p:spTgt>
                                        </p:tgtEl>
                                        <p:attrNameLst>
                                          <p:attrName>style.visibility</p:attrName>
                                        </p:attrNameLst>
                                      </p:cBhvr>
                                      <p:to>
                                        <p:strVal val="visible"/>
                                      </p:to>
                                    </p:set>
                                    <p:animEffect transition="in" filter="fade">
                                      <p:cBhvr>
                                        <p:cTn id="38" dur="500"/>
                                        <p:tgtEl>
                                          <p:spTgt spid="1024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2">
                    <a:lumMod val="25000"/>
                  </a:schemeClr>
                </a:solidFill>
                <a:latin typeface="HelveticaNeueLT Std Blk Cn" panose="020B0806030702040204" pitchFamily="34" charset="0"/>
              </a:rPr>
              <a:t>Camouflage of High </a:t>
            </a:r>
            <a:r>
              <a:rPr lang="en-US" dirty="0">
                <a:solidFill>
                  <a:schemeClr val="bg2">
                    <a:lumMod val="25000"/>
                  </a:schemeClr>
                </a:solidFill>
                <a:latin typeface="HelveticaNeueLT Std Blk Cn" panose="020B0806030702040204" pitchFamily="34" charset="0"/>
              </a:rPr>
              <a:t>R</a:t>
            </a:r>
            <a:r>
              <a:rPr lang="en-US" dirty="0" smtClean="0">
                <a:solidFill>
                  <a:schemeClr val="bg2">
                    <a:lumMod val="25000"/>
                  </a:schemeClr>
                </a:solidFill>
                <a:latin typeface="HelveticaNeueLT Std Blk Cn" panose="020B0806030702040204" pitchFamily="34" charset="0"/>
              </a:rPr>
              <a:t>isk Behaviors</a:t>
            </a:r>
            <a:endParaRPr lang="en-US" dirty="0">
              <a:solidFill>
                <a:schemeClr val="bg2">
                  <a:lumMod val="25000"/>
                </a:schemeClr>
              </a:solidFill>
              <a:latin typeface="HelveticaNeueLT Std Blk Cn" panose="020B0806030702040204" pitchFamily="34" charset="0"/>
            </a:endParaRPr>
          </a:p>
        </p:txBody>
      </p:sp>
      <p:sp>
        <p:nvSpPr>
          <p:cNvPr id="3" name="Content Placeholder 2"/>
          <p:cNvSpPr>
            <a:spLocks noGrp="1"/>
          </p:cNvSpPr>
          <p:nvPr>
            <p:ph idx="1"/>
          </p:nvPr>
        </p:nvSpPr>
        <p:spPr>
          <a:xfrm>
            <a:off x="1219200" y="2209800"/>
            <a:ext cx="6781800" cy="3505200"/>
          </a:xfrm>
        </p:spPr>
        <p:txBody>
          <a:bodyPr>
            <a:normAutofit lnSpcReduction="10000"/>
          </a:bodyPr>
          <a:lstStyle/>
          <a:p>
            <a:r>
              <a:rPr lang="en-US" dirty="0" smtClean="0"/>
              <a:t>Sometimes we choose not to act because we tolerate behaviors we probably shouldn’t</a:t>
            </a:r>
          </a:p>
          <a:p>
            <a:pPr marL="0" indent="0">
              <a:buNone/>
            </a:pPr>
            <a:endParaRPr lang="en-US" dirty="0" smtClean="0"/>
          </a:p>
          <a:p>
            <a:r>
              <a:rPr lang="en-US" dirty="0" smtClean="0"/>
              <a:t>It seems that no one else finds these behaviors troubling; they seem to become a “norm”</a:t>
            </a:r>
          </a:p>
          <a:p>
            <a:pPr marL="0" indent="0">
              <a:buNone/>
            </a:pPr>
            <a:endParaRPr lang="en-US" dirty="0" smtClean="0"/>
          </a:p>
          <a:p>
            <a:r>
              <a:rPr lang="en-US" dirty="0" smtClean="0"/>
              <a:t>This doesn’t make us “bad;” it makes us human</a:t>
            </a:r>
          </a:p>
          <a:p>
            <a:pPr marL="0" indent="0">
              <a:buNone/>
            </a:pPr>
            <a:endParaRPr lang="en-US" dirty="0" smtClean="0"/>
          </a:p>
          <a:p>
            <a:r>
              <a:rPr lang="en-US" dirty="0" smtClean="0"/>
              <a:t>We can begin to remove the camouflage</a:t>
            </a:r>
          </a:p>
          <a:p>
            <a:endParaRPr lang="en-US" dirty="0"/>
          </a:p>
          <a:p>
            <a:pPr marL="0" indent="0">
              <a:buNone/>
            </a:pPr>
            <a:endParaRPr lang="en-US" dirty="0"/>
          </a:p>
        </p:txBody>
      </p:sp>
      <p:sp>
        <p:nvSpPr>
          <p:cNvPr id="7" name="Footer Placeholder 4"/>
          <p:cNvSpPr>
            <a:spLocks noGrp="1"/>
          </p:cNvSpPr>
          <p:nvPr>
            <p:ph type="ftr" sz="quarter" idx="11"/>
          </p:nvPr>
        </p:nvSpPr>
        <p:spPr>
          <a:xfrm>
            <a:off x="1807550" y="6400800"/>
            <a:ext cx="6650649" cy="365125"/>
          </a:xfrm>
        </p:spPr>
        <p:txBody>
          <a:bodyPr/>
          <a:lstStyle/>
          <a:p>
            <a:pPr lvl="2" algn="r"/>
            <a:r>
              <a:rPr lang="en-US" sz="900" dirty="0" smtClean="0">
                <a:solidFill>
                  <a:schemeClr val="bg1">
                    <a:lumMod val="85000"/>
                  </a:schemeClr>
                </a:solidFill>
                <a:latin typeface="+mn-lt"/>
              </a:rPr>
              <a:t>Cornell University 2017</a:t>
            </a:r>
            <a:endParaRPr lang="en-US" sz="900" dirty="0">
              <a:solidFill>
                <a:schemeClr val="bg1">
                  <a:lumMod val="85000"/>
                </a:schemeClr>
              </a:solidFill>
              <a:latin typeface="+mn-lt"/>
            </a:endParaRPr>
          </a:p>
        </p:txBody>
      </p:sp>
    </p:spTree>
    <p:extLst>
      <p:ext uri="{BB962C8B-B14F-4D97-AF65-F5344CB8AC3E}">
        <p14:creationId xmlns:p14="http://schemas.microsoft.com/office/powerpoint/2010/main" val="19581306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4935</TotalTime>
  <Words>1951</Words>
  <Application>Microsoft Office PowerPoint</Application>
  <PresentationFormat>On-screen Show (4:3)</PresentationFormat>
  <Paragraphs>252</Paragraphs>
  <Slides>14</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Brush Script MT</vt:lpstr>
      <vt:lpstr>Calibri</vt:lpstr>
      <vt:lpstr>Constantia</vt:lpstr>
      <vt:lpstr>Franklin Gothic Book</vt:lpstr>
      <vt:lpstr>Gill Sans MT</vt:lpstr>
      <vt:lpstr>HelveticaNeueLT Std Blk Cn</vt:lpstr>
      <vt:lpstr>HelveticaNeueLT Std Lt</vt:lpstr>
      <vt:lpstr>Rage Italic</vt:lpstr>
      <vt:lpstr>Wingdings</vt:lpstr>
      <vt:lpstr>Pushpin</vt:lpstr>
      <vt:lpstr>Intervene</vt:lpstr>
      <vt:lpstr>Intervene Scenarios</vt:lpstr>
      <vt:lpstr>Signs of a Problem</vt:lpstr>
      <vt:lpstr>Bystander Emotions</vt:lpstr>
      <vt:lpstr>Role of Relationship </vt:lpstr>
      <vt:lpstr>Taking Action</vt:lpstr>
      <vt:lpstr>Signs of Alcohol Emergency</vt:lpstr>
      <vt:lpstr>What to Do:  Alcohol or Other Drug Emergencies  </vt:lpstr>
      <vt:lpstr>Camouflage of High Risk Behaviors</vt:lpstr>
      <vt:lpstr>PowerPoint Presentation</vt:lpstr>
      <vt:lpstr>Cost of Inaction</vt:lpstr>
      <vt:lpstr>Remember</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Intervene</dc:title>
  <dc:creator>Catherine Thrasher</dc:creator>
  <cp:lastModifiedBy>Jody Wiseman</cp:lastModifiedBy>
  <cp:revision>106</cp:revision>
  <cp:lastPrinted>2016-10-12T17:48:20Z</cp:lastPrinted>
  <dcterms:created xsi:type="dcterms:W3CDTF">2016-09-15T14:56:59Z</dcterms:created>
  <dcterms:modified xsi:type="dcterms:W3CDTF">2017-04-05T17:09:41Z</dcterms:modified>
</cp:coreProperties>
</file>